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71" r:id="rId5"/>
    <p:sldId id="272" r:id="rId6"/>
    <p:sldId id="274" r:id="rId7"/>
    <p:sldId id="275" r:id="rId8"/>
    <p:sldId id="276" r:id="rId9"/>
    <p:sldId id="277" r:id="rId10"/>
    <p:sldId id="278" r:id="rId11"/>
    <p:sldId id="279" r:id="rId12"/>
    <p:sldId id="280" r:id="rId13"/>
    <p:sldId id="281" r:id="rId14"/>
    <p:sldId id="282" r:id="rId15"/>
    <p:sldId id="283" r:id="rId16"/>
    <p:sldId id="284" r:id="rId17"/>
    <p:sldId id="285" r:id="rId18"/>
    <p:sldId id="288" r:id="rId19"/>
    <p:sldId id="289" r:id="rId20"/>
    <p:sldId id="290" r:id="rId21"/>
    <p:sldId id="291" r:id="rId22"/>
    <p:sldId id="292" r:id="rId23"/>
    <p:sldId id="309" r:id="rId24"/>
    <p:sldId id="310" r:id="rId25"/>
    <p:sldId id="313" r:id="rId26"/>
    <p:sldId id="315" r:id="rId27"/>
    <p:sldId id="316" r:id="rId28"/>
    <p:sldId id="317" r:id="rId29"/>
    <p:sldId id="318" r:id="rId30"/>
    <p:sldId id="319" r:id="rId31"/>
    <p:sldId id="311" r:id="rId32"/>
    <p:sldId id="312"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E8ECAF1-7EB8-4731-AC2E-A19C3D109485}" type="datetimeFigureOut">
              <a:rPr lang="en-US" smtClean="0"/>
              <a:t>5/7/2023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69632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8ECAF1-7EB8-4731-AC2E-A19C3D109485}" type="datetimeFigureOut">
              <a:rPr lang="en-US" smtClean="0"/>
              <a:t>5/7/2023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510796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8ECAF1-7EB8-4731-AC2E-A19C3D109485}" type="datetimeFigureOut">
              <a:rPr lang="en-US" smtClean="0"/>
              <a:t>5/7/2023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274972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8ECAF1-7EB8-4731-AC2E-A19C3D109485}" type="datetimeFigureOut">
              <a:rPr lang="en-US" smtClean="0"/>
              <a:t>5/7/2023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2869286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8ECAF1-7EB8-4731-AC2E-A19C3D109485}" type="datetimeFigureOut">
              <a:rPr lang="en-US" smtClean="0"/>
              <a:t>5/7/2023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4074827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8ECAF1-7EB8-4731-AC2E-A19C3D109485}" type="datetimeFigureOut">
              <a:rPr lang="en-US" smtClean="0"/>
              <a:t>5/7/2023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2636359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8ECAF1-7EB8-4731-AC2E-A19C3D109485}" type="datetimeFigureOut">
              <a:rPr lang="en-US" smtClean="0"/>
              <a:t>5/7/2023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1906648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8ECAF1-7EB8-4731-AC2E-A19C3D109485}" type="datetimeFigureOut">
              <a:rPr lang="en-US" smtClean="0"/>
              <a:t>5/7/2023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3102239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8ECAF1-7EB8-4731-AC2E-A19C3D109485}" type="datetimeFigureOut">
              <a:rPr lang="en-US" smtClean="0"/>
              <a:t>5/7/2023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2990616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8ECAF1-7EB8-4731-AC2E-A19C3D109485}" type="datetimeFigureOut">
              <a:rPr lang="en-US" smtClean="0"/>
              <a:t>5/7/2023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40200697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8ECAF1-7EB8-4731-AC2E-A19C3D109485}" type="datetimeFigureOut">
              <a:rPr lang="en-US" smtClean="0"/>
              <a:t>5/7/2023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267348-7675-4A78-83A0-ACA233F2910C}" type="slidenum">
              <a:rPr lang="en-US" smtClean="0"/>
              <a:t>‹#›</a:t>
            </a:fld>
            <a:endParaRPr lang="en-US"/>
          </a:p>
        </p:txBody>
      </p:sp>
    </p:spTree>
    <p:extLst>
      <p:ext uri="{BB962C8B-B14F-4D97-AF65-F5344CB8AC3E}">
        <p14:creationId xmlns:p14="http://schemas.microsoft.com/office/powerpoint/2010/main" val="3313191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8ECAF1-7EB8-4731-AC2E-A19C3D109485}" type="datetimeFigureOut">
              <a:rPr lang="en-US" smtClean="0"/>
              <a:t>5/7/2023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267348-7675-4A78-83A0-ACA233F2910C}" type="slidenum">
              <a:rPr lang="en-US" smtClean="0"/>
              <a:t>‹#›</a:t>
            </a:fld>
            <a:endParaRPr lang="en-US"/>
          </a:p>
        </p:txBody>
      </p:sp>
    </p:spTree>
    <p:extLst>
      <p:ext uri="{BB962C8B-B14F-4D97-AF65-F5344CB8AC3E}">
        <p14:creationId xmlns:p14="http://schemas.microsoft.com/office/powerpoint/2010/main" val="1375673216"/>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api.spacexdata.com/v4/rocket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en.wikipedia.org/w/index.php?title=List_of_Falcon_9_and_Falcon_Heavy_launches&amp;oldid=1027686922"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A2E7C1E-2B5A-4BBA-AE51-1CD8C19309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6">
            <a:extLst>
              <a:ext uri="{FF2B5EF4-FFF2-40B4-BE49-F238E27FC236}">
                <a16:creationId xmlns:a16="http://schemas.microsoft.com/office/drawing/2014/main" id="{43DF76B1-5174-4FAF-9D19-FFEE98426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cket launching in the sky&#10;&#10;Description automatically generated with low confidence">
            <a:extLst>
              <a:ext uri="{FF2B5EF4-FFF2-40B4-BE49-F238E27FC236}">
                <a16:creationId xmlns:a16="http://schemas.microsoft.com/office/drawing/2014/main" id="{1E7D7177-15E0-E973-B9B0-8535446FDE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5422" y="1642361"/>
            <a:ext cx="5529121" cy="3690689"/>
          </a:xfrm>
          <a:prstGeom prst="rect">
            <a:avLst/>
          </a:prstGeom>
          <a:ln>
            <a:noFill/>
          </a:ln>
          <a:effectLst>
            <a:softEdge rad="112500"/>
          </a:effectLst>
        </p:spPr>
      </p:pic>
      <p:sp>
        <p:nvSpPr>
          <p:cNvPr id="6" name="TextBox 5">
            <a:extLst>
              <a:ext uri="{FF2B5EF4-FFF2-40B4-BE49-F238E27FC236}">
                <a16:creationId xmlns:a16="http://schemas.microsoft.com/office/drawing/2014/main" id="{D0FCCE0A-0F5F-EB68-C0D1-0C13BC632114}"/>
              </a:ext>
            </a:extLst>
          </p:cNvPr>
          <p:cNvSpPr txBox="1"/>
          <p:nvPr/>
        </p:nvSpPr>
        <p:spPr>
          <a:xfrm>
            <a:off x="990600" y="1742337"/>
            <a:ext cx="4261055" cy="2308324"/>
          </a:xfrm>
          <a:prstGeom prst="rect">
            <a:avLst/>
          </a:prstGeom>
          <a:noFill/>
        </p:spPr>
        <p:txBody>
          <a:bodyPr wrap="square" rtlCol="0">
            <a:spAutoFit/>
          </a:bodyPr>
          <a:lstStyle/>
          <a:p>
            <a:pPr algn="ctr" defTabSz="416052">
              <a:spcAft>
                <a:spcPts val="600"/>
              </a:spcAft>
            </a:pPr>
            <a:r>
              <a:rPr lang="en-US" sz="4800" b="1" kern="1200" dirty="0">
                <a:solidFill>
                  <a:schemeClr val="tx1"/>
                </a:solidFill>
                <a:latin typeface="Biome" panose="020B0503030204020804" pitchFamily="34" charset="0"/>
                <a:ea typeface="+mn-ea"/>
                <a:cs typeface="Biome" panose="020B0503030204020804" pitchFamily="34" charset="0"/>
              </a:rPr>
              <a:t>Applied Data Science Capstone</a:t>
            </a:r>
            <a:endParaRPr lang="en-US" sz="5400" b="1" dirty="0">
              <a:latin typeface="Biome" panose="020B0503030204020804" pitchFamily="34" charset="0"/>
              <a:cs typeface="Biome" panose="020B0503030204020804" pitchFamily="34" charset="0"/>
            </a:endParaRPr>
          </a:p>
        </p:txBody>
      </p:sp>
      <p:sp>
        <p:nvSpPr>
          <p:cNvPr id="7" name="TextBox 6">
            <a:extLst>
              <a:ext uri="{FF2B5EF4-FFF2-40B4-BE49-F238E27FC236}">
                <a16:creationId xmlns:a16="http://schemas.microsoft.com/office/drawing/2014/main" id="{F82704B4-1329-0D77-5355-699446059A20}"/>
              </a:ext>
            </a:extLst>
          </p:cNvPr>
          <p:cNvSpPr txBox="1"/>
          <p:nvPr/>
        </p:nvSpPr>
        <p:spPr>
          <a:xfrm>
            <a:off x="1066751" y="4732886"/>
            <a:ext cx="4184904" cy="600164"/>
          </a:xfrm>
          <a:prstGeom prst="rect">
            <a:avLst/>
          </a:prstGeom>
          <a:noFill/>
        </p:spPr>
        <p:txBody>
          <a:bodyPr wrap="square" rtlCol="0">
            <a:spAutoFit/>
          </a:bodyPr>
          <a:lstStyle/>
          <a:p>
            <a:pPr defTabSz="416052">
              <a:spcAft>
                <a:spcPts val="600"/>
              </a:spcAft>
            </a:pPr>
            <a:r>
              <a:rPr lang="en-US" sz="1400" kern="1200" dirty="0">
                <a:solidFill>
                  <a:schemeClr val="tx1"/>
                </a:solidFill>
                <a:latin typeface="Biome" panose="020B0502040204020203" pitchFamily="34" charset="0"/>
                <a:ea typeface="+mn-ea"/>
                <a:cs typeface="Biome" panose="020B0502040204020203" pitchFamily="34" charset="0"/>
              </a:rPr>
              <a:t>Baran Ağırbaş</a:t>
            </a:r>
          </a:p>
          <a:p>
            <a:pPr defTabSz="416052">
              <a:spcAft>
                <a:spcPts val="600"/>
              </a:spcAft>
            </a:pPr>
            <a:r>
              <a:rPr lang="en-US" sz="1400" kern="1200" dirty="0">
                <a:solidFill>
                  <a:schemeClr val="tx1"/>
                </a:solidFill>
                <a:latin typeface="Biome" panose="020B0502040204020203" pitchFamily="34" charset="0"/>
                <a:ea typeface="+mn-ea"/>
                <a:cs typeface="Biome" panose="020B0502040204020203" pitchFamily="34" charset="0"/>
              </a:rPr>
              <a:t>May 7,2023</a:t>
            </a:r>
            <a:endParaRPr lang="en-US" sz="1400" dirty="0">
              <a:latin typeface="Biome" panose="020B0502040204020203" pitchFamily="34" charset="0"/>
              <a:cs typeface="Biome" panose="020B0502040204020203" pitchFamily="34" charset="0"/>
            </a:endParaRPr>
          </a:p>
        </p:txBody>
      </p:sp>
    </p:spTree>
    <p:extLst>
      <p:ext uri="{BB962C8B-B14F-4D97-AF65-F5344CB8AC3E}">
        <p14:creationId xmlns:p14="http://schemas.microsoft.com/office/powerpoint/2010/main" val="2857978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Methodology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fontScale="92500" lnSpcReduction="10000"/>
          </a:bodyPr>
          <a:lstStyle/>
          <a:p>
            <a:pPr marL="195453" indent="-195453" defTabSz="521208">
              <a:spcBef>
                <a:spcPts val="570"/>
              </a:spcBef>
            </a:pPr>
            <a:r>
              <a:rPr lang="en-US" sz="2200" dirty="0">
                <a:latin typeface="Biome" panose="020B0502040204020203" pitchFamily="34" charset="0"/>
                <a:cs typeface="Biome" panose="020B0502040204020203" pitchFamily="34" charset="0"/>
              </a:rPr>
              <a:t>Matplotlib and Seaborn</a:t>
            </a:r>
          </a:p>
          <a:p>
            <a:pPr lvl="1"/>
            <a:r>
              <a:rPr lang="en-US" sz="1900" dirty="0"/>
              <a:t>Functions from the Matplotlib and Seaborn libraries are used to visualize the data through scatterplots, bar charts, and line charts.</a:t>
            </a:r>
          </a:p>
          <a:p>
            <a:pPr lvl="1"/>
            <a:r>
              <a:rPr lang="en-US" sz="1900" dirty="0"/>
              <a:t>The plots and charts are used to understand more about the relationships between several features, such as:</a:t>
            </a:r>
          </a:p>
          <a:p>
            <a:pPr lvl="2"/>
            <a:r>
              <a:rPr lang="en-US" sz="1700" dirty="0"/>
              <a:t>The relationship between flight number and launch site</a:t>
            </a:r>
          </a:p>
          <a:p>
            <a:pPr lvl="2"/>
            <a:r>
              <a:rPr lang="en-US" sz="1700" dirty="0"/>
              <a:t>The relationship between payload mass and launch site</a:t>
            </a:r>
          </a:p>
          <a:p>
            <a:pPr lvl="2"/>
            <a:r>
              <a:rPr lang="en-US" sz="1700" dirty="0"/>
              <a:t>The relationship between success rate and orbit type</a:t>
            </a:r>
          </a:p>
          <a:p>
            <a:pPr marL="195453" indent="-195453" defTabSz="521208">
              <a:spcBef>
                <a:spcPts val="570"/>
              </a:spcBef>
            </a:pPr>
            <a:r>
              <a:rPr lang="en-US" sz="2200" dirty="0">
                <a:latin typeface="Biome" panose="020B0502040204020203" pitchFamily="34" charset="0"/>
                <a:cs typeface="Biome" panose="020B0502040204020203" pitchFamily="34" charset="0"/>
              </a:rPr>
              <a:t>Folium</a:t>
            </a:r>
          </a:p>
          <a:p>
            <a:pPr lvl="1"/>
            <a:r>
              <a:rPr lang="en-US" sz="1900" dirty="0"/>
              <a:t>Functions from the Folium libraries are used to visualize the data through interactive maps.</a:t>
            </a:r>
          </a:p>
          <a:p>
            <a:pPr lvl="1"/>
            <a:r>
              <a:rPr lang="en-US" sz="1900" dirty="0"/>
              <a:t> The Folium library is used to:</a:t>
            </a:r>
          </a:p>
          <a:p>
            <a:pPr lvl="2"/>
            <a:r>
              <a:rPr lang="en-US" sz="1700" dirty="0"/>
              <a:t>Mark all launch sites on a map</a:t>
            </a:r>
          </a:p>
          <a:p>
            <a:pPr lvl="2"/>
            <a:r>
              <a:rPr lang="en-US" sz="1700" dirty="0"/>
              <a:t>Mark the succeeded launches and failed launches for each site on the map</a:t>
            </a:r>
          </a:p>
          <a:p>
            <a:pPr lvl="2"/>
            <a:r>
              <a:rPr lang="en-US" sz="1700" dirty="0"/>
              <a:t>Mark the distances between a launch site to its proximities such as the nearest city, railway, or highway</a:t>
            </a:r>
          </a:p>
        </p:txBody>
      </p:sp>
    </p:spTree>
    <p:extLst>
      <p:ext uri="{BB962C8B-B14F-4D97-AF65-F5344CB8AC3E}">
        <p14:creationId xmlns:p14="http://schemas.microsoft.com/office/powerpoint/2010/main" val="233939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Methodology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a:bodyPr>
          <a:lstStyle/>
          <a:p>
            <a:pPr marL="195453" indent="-195453" algn="just" defTabSz="521208">
              <a:spcBef>
                <a:spcPts val="570"/>
              </a:spcBef>
            </a:pPr>
            <a:r>
              <a:rPr lang="en-US" sz="2000" dirty="0">
                <a:latin typeface="Biome" panose="020B0502040204020203" pitchFamily="34" charset="0"/>
                <a:cs typeface="Biome" panose="020B0502040204020203" pitchFamily="34" charset="0"/>
              </a:rPr>
              <a:t>Dash</a:t>
            </a:r>
          </a:p>
          <a:p>
            <a:pPr lvl="1" algn="just"/>
            <a:r>
              <a:rPr lang="en-US" sz="1800" dirty="0"/>
              <a:t>Functions from Dash are used to generate an interactive site where we can toggle the input using a dropdown menu and a range slider.</a:t>
            </a:r>
          </a:p>
          <a:p>
            <a:pPr lvl="1" algn="just"/>
            <a:r>
              <a:rPr lang="en-US" sz="1800" dirty="0"/>
              <a:t>Using a pie chart and a scatterplot, the interactive site shows:</a:t>
            </a:r>
          </a:p>
          <a:p>
            <a:pPr lvl="2" algn="just"/>
            <a:r>
              <a:rPr lang="en-US" sz="1600" dirty="0"/>
              <a:t>The total success launches from each launch site</a:t>
            </a:r>
          </a:p>
          <a:p>
            <a:pPr lvl="2" algn="just"/>
            <a:r>
              <a:rPr lang="en-US" sz="1600" dirty="0"/>
              <a:t>The correlation between payload mass and mission outcome (success or failure) for each launch site</a:t>
            </a:r>
          </a:p>
        </p:txBody>
      </p:sp>
    </p:spTree>
    <p:extLst>
      <p:ext uri="{BB962C8B-B14F-4D97-AF65-F5344CB8AC3E}">
        <p14:creationId xmlns:p14="http://schemas.microsoft.com/office/powerpoint/2010/main" val="3131679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Methodology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fontScale="92500" lnSpcReduction="10000"/>
          </a:bodyPr>
          <a:lstStyle/>
          <a:p>
            <a:pPr marL="195453" indent="-195453" algn="just" defTabSz="521208">
              <a:spcBef>
                <a:spcPts val="570"/>
              </a:spcBef>
            </a:pPr>
            <a:r>
              <a:rPr lang="en-US" sz="2200" dirty="0">
                <a:latin typeface="Biome" panose="020B0502040204020203" pitchFamily="34" charset="0"/>
                <a:cs typeface="Biome" panose="020B0502040204020203" pitchFamily="34" charset="0"/>
              </a:rPr>
              <a:t>Functions from the Scikit-learn library are used to create our machine learning models.</a:t>
            </a:r>
          </a:p>
          <a:p>
            <a:pPr marL="195453" indent="-195453" algn="just" defTabSz="521208">
              <a:spcBef>
                <a:spcPts val="570"/>
              </a:spcBef>
            </a:pPr>
            <a:r>
              <a:rPr lang="en-US" sz="2200" dirty="0">
                <a:latin typeface="Biome" panose="020B0502040204020203" pitchFamily="34" charset="0"/>
                <a:cs typeface="Biome" panose="020B0502040204020203" pitchFamily="34" charset="0"/>
              </a:rPr>
              <a:t>The machine learning prediction phase include the following steps:</a:t>
            </a:r>
          </a:p>
          <a:p>
            <a:pPr lvl="1" algn="just"/>
            <a:r>
              <a:rPr lang="en-US" sz="1900" dirty="0"/>
              <a:t>Standardizing the data</a:t>
            </a:r>
          </a:p>
          <a:p>
            <a:pPr lvl="1" algn="just"/>
            <a:r>
              <a:rPr lang="en-US" sz="1900" dirty="0"/>
              <a:t>Splitting the data into training and test data</a:t>
            </a:r>
          </a:p>
          <a:p>
            <a:pPr lvl="1" algn="just"/>
            <a:r>
              <a:rPr lang="en-US" sz="1900" dirty="0"/>
              <a:t>Creating machine learning models, which include:</a:t>
            </a:r>
          </a:p>
          <a:p>
            <a:pPr lvl="2" algn="just"/>
            <a:r>
              <a:rPr lang="en-US" sz="1700" dirty="0"/>
              <a:t>Logistic Regression</a:t>
            </a:r>
          </a:p>
          <a:p>
            <a:pPr lvl="2" algn="just"/>
            <a:r>
              <a:rPr lang="en-US" sz="1700" dirty="0"/>
              <a:t>Support Vector Machine (SVM)</a:t>
            </a:r>
          </a:p>
          <a:p>
            <a:pPr lvl="2" algn="just"/>
            <a:r>
              <a:rPr lang="en-US" sz="1700" dirty="0"/>
              <a:t>Decision tree</a:t>
            </a:r>
          </a:p>
          <a:p>
            <a:pPr lvl="2" algn="just"/>
            <a:r>
              <a:rPr lang="en-US" sz="1700" dirty="0"/>
              <a:t>K nearest Neighbors (KNN)</a:t>
            </a:r>
          </a:p>
          <a:p>
            <a:pPr lvl="1" algn="just"/>
            <a:r>
              <a:rPr lang="en-US" sz="1900" dirty="0"/>
              <a:t>Fit the models on the training set </a:t>
            </a:r>
          </a:p>
          <a:p>
            <a:pPr lvl="1" algn="just"/>
            <a:r>
              <a:rPr lang="en-US" sz="1900" dirty="0"/>
              <a:t>Find the best combination of hyperparameters for each model</a:t>
            </a:r>
          </a:p>
          <a:p>
            <a:pPr lvl="1" algn="just"/>
            <a:r>
              <a:rPr lang="en-US" sz="1900" dirty="0"/>
              <a:t>Evaluate the models based on their accuracy scores and confusion matrix</a:t>
            </a:r>
          </a:p>
        </p:txBody>
      </p:sp>
    </p:spTree>
    <p:extLst>
      <p:ext uri="{BB962C8B-B14F-4D97-AF65-F5344CB8AC3E}">
        <p14:creationId xmlns:p14="http://schemas.microsoft.com/office/powerpoint/2010/main" val="38909407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a:bodyPr>
          <a:lstStyle/>
          <a:p>
            <a:r>
              <a:rPr lang="en-US" sz="2400" dirty="0"/>
              <a:t>The results are split into 5 sections:</a:t>
            </a:r>
          </a:p>
          <a:p>
            <a:pPr lvl="1"/>
            <a:r>
              <a:rPr lang="en-US" sz="2000" dirty="0"/>
              <a:t>SQL (EDA with SQL)</a:t>
            </a:r>
          </a:p>
          <a:p>
            <a:pPr lvl="1"/>
            <a:r>
              <a:rPr lang="en-US" sz="2000" dirty="0"/>
              <a:t>Matplotlib and Seaborn (EDA with Visualization)</a:t>
            </a:r>
          </a:p>
          <a:p>
            <a:pPr lvl="1"/>
            <a:r>
              <a:rPr lang="en-US" sz="2000" dirty="0"/>
              <a:t>Folium</a:t>
            </a:r>
          </a:p>
          <a:p>
            <a:pPr lvl="1"/>
            <a:r>
              <a:rPr lang="en-US" sz="2000" dirty="0"/>
              <a:t>Dash</a:t>
            </a:r>
          </a:p>
          <a:p>
            <a:pPr lvl="1"/>
            <a:r>
              <a:rPr lang="en-US" sz="2000" dirty="0"/>
              <a:t>Predictive Analysis </a:t>
            </a:r>
          </a:p>
          <a:p>
            <a:r>
              <a:rPr lang="en-US" sz="2400" dirty="0"/>
              <a:t>In all of the graphs that follow, class 0 represents a failed launch outcome while class 1 represents a successful launch outcome.</a:t>
            </a:r>
          </a:p>
        </p:txBody>
      </p:sp>
    </p:spTree>
    <p:extLst>
      <p:ext uri="{BB962C8B-B14F-4D97-AF65-F5344CB8AC3E}">
        <p14:creationId xmlns:p14="http://schemas.microsoft.com/office/powerpoint/2010/main" val="3554332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a:solidFill>
                  <a:schemeClr val="bg1"/>
                </a:solidFill>
                <a:latin typeface="Biome" panose="020B0503030204020804" pitchFamily="34" charset="0"/>
                <a:cs typeface="Biome" panose="020B0503030204020804" pitchFamily="34" charset="0"/>
              </a:rPr>
              <a:t>Results - SQL</a:t>
            </a:r>
          </a:p>
        </p:txBody>
      </p:sp>
      <p:sp>
        <p:nvSpPr>
          <p:cNvPr id="43" name="Rectangle 42">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9" y="2217343"/>
            <a:ext cx="4582778" cy="3959619"/>
          </a:xfrm>
        </p:spPr>
        <p:txBody>
          <a:bodyPr vert="horz" lIns="91440" tIns="45720" rIns="91440" bIns="45720" rtlCol="0">
            <a:normAutofit/>
          </a:bodyPr>
          <a:lstStyle/>
          <a:p>
            <a:r>
              <a:rPr lang="en-US" sz="2400" dirty="0"/>
              <a:t>The names of the unique launch sites in the space mission</a:t>
            </a:r>
          </a:p>
          <a:p>
            <a:endParaRPr lang="en-US" sz="2400" dirty="0"/>
          </a:p>
          <a:p>
            <a:endParaRPr lang="en-US" sz="2400" dirty="0"/>
          </a:p>
          <a:p>
            <a:r>
              <a:rPr lang="en-US" sz="2400" dirty="0"/>
              <a:t>5 records where launch sites begin with ‘CCA’</a:t>
            </a:r>
          </a:p>
          <a:p>
            <a:pPr marL="0" indent="0">
              <a:buNone/>
            </a:pPr>
            <a:endParaRPr lang="en-US" sz="2400" dirty="0"/>
          </a:p>
        </p:txBody>
      </p:sp>
      <p:pic>
        <p:nvPicPr>
          <p:cNvPr id="20" name="Picture 19">
            <a:extLst>
              <a:ext uri="{FF2B5EF4-FFF2-40B4-BE49-F238E27FC236}">
                <a16:creationId xmlns:a16="http://schemas.microsoft.com/office/drawing/2014/main" id="{5007D04D-DC8F-9F2B-1830-BB86F16E9E8E}"/>
              </a:ext>
            </a:extLst>
          </p:cNvPr>
          <p:cNvPicPr>
            <a:picLocks noChangeAspect="1"/>
          </p:cNvPicPr>
          <p:nvPr/>
        </p:nvPicPr>
        <p:blipFill>
          <a:blip r:embed="rId2"/>
          <a:stretch>
            <a:fillRect/>
          </a:stretch>
        </p:blipFill>
        <p:spPr>
          <a:xfrm>
            <a:off x="6095995" y="2278591"/>
            <a:ext cx="5803641" cy="10063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4" name="Picture 23">
            <a:extLst>
              <a:ext uri="{FF2B5EF4-FFF2-40B4-BE49-F238E27FC236}">
                <a16:creationId xmlns:a16="http://schemas.microsoft.com/office/drawing/2014/main" id="{15F681DF-07A1-1242-3EB0-4A3C1F6CB89A}"/>
              </a:ext>
            </a:extLst>
          </p:cNvPr>
          <p:cNvPicPr>
            <a:picLocks noChangeAspect="1"/>
          </p:cNvPicPr>
          <p:nvPr/>
        </p:nvPicPr>
        <p:blipFill>
          <a:blip r:embed="rId3"/>
          <a:stretch>
            <a:fillRect/>
          </a:stretch>
        </p:blipFill>
        <p:spPr>
          <a:xfrm>
            <a:off x="6095995" y="3968445"/>
            <a:ext cx="5803642" cy="11030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540798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SQL</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9" y="2217343"/>
            <a:ext cx="4202822" cy="3959619"/>
          </a:xfrm>
        </p:spPr>
        <p:txBody>
          <a:bodyPr vert="horz" lIns="91440" tIns="45720" rIns="91440" bIns="45720" rtlCol="0">
            <a:normAutofit/>
          </a:bodyPr>
          <a:lstStyle/>
          <a:p>
            <a:pPr marL="195453" indent="-195453" defTabSz="521208">
              <a:spcBef>
                <a:spcPts val="570"/>
              </a:spcBef>
            </a:pPr>
            <a:r>
              <a:rPr lang="en-US" sz="1900" dirty="0">
                <a:latin typeface="Biome" panose="020B0503030204020804" pitchFamily="34" charset="0"/>
                <a:cs typeface="Biome" panose="020B0503030204020804" pitchFamily="34" charset="0"/>
              </a:rPr>
              <a:t>The total payload mass carried by boosters launched by NASA (CRS)</a:t>
            </a:r>
          </a:p>
          <a:p>
            <a:pPr marL="0" indent="0" defTabSz="521208">
              <a:spcBef>
                <a:spcPts val="570"/>
              </a:spcBef>
              <a:buNone/>
            </a:pPr>
            <a:endParaRPr lang="en-US" sz="1900" dirty="0">
              <a:latin typeface="Biome" panose="020B0503030204020804" pitchFamily="34" charset="0"/>
              <a:cs typeface="Biome" panose="020B0503030204020804" pitchFamily="34" charset="0"/>
            </a:endParaRPr>
          </a:p>
          <a:p>
            <a:pPr marL="195453" indent="-195453" defTabSz="521208">
              <a:spcBef>
                <a:spcPts val="570"/>
              </a:spcBef>
            </a:pPr>
            <a:endParaRPr lang="en-US" sz="1900" dirty="0">
              <a:latin typeface="Biome" panose="020B0503030204020804" pitchFamily="34" charset="0"/>
              <a:cs typeface="Biome" panose="020B0503030204020804" pitchFamily="34" charset="0"/>
            </a:endParaRPr>
          </a:p>
          <a:p>
            <a:pPr marL="195453" indent="-195453" defTabSz="521208">
              <a:spcBef>
                <a:spcPts val="570"/>
              </a:spcBef>
            </a:pPr>
            <a:r>
              <a:rPr lang="en-US" sz="1900" dirty="0">
                <a:latin typeface="Biome" panose="020B0503030204020804" pitchFamily="34" charset="0"/>
                <a:cs typeface="Biome" panose="020B0503030204020804" pitchFamily="34" charset="0"/>
              </a:rPr>
              <a:t>The average payload mass carried by booster version F9 v1.1</a:t>
            </a:r>
          </a:p>
          <a:p>
            <a:pPr marL="0" indent="0" defTabSz="521208">
              <a:spcBef>
                <a:spcPts val="570"/>
              </a:spcBef>
              <a:buNone/>
            </a:pPr>
            <a:endParaRPr lang="en-US" sz="1900" dirty="0">
              <a:latin typeface="Biome" panose="020B0503030204020804" pitchFamily="34" charset="0"/>
              <a:cs typeface="Biome" panose="020B0503030204020804" pitchFamily="34" charset="0"/>
            </a:endParaRPr>
          </a:p>
          <a:p>
            <a:pPr marL="195453" indent="-195453" defTabSz="521208">
              <a:spcBef>
                <a:spcPts val="570"/>
              </a:spcBef>
            </a:pPr>
            <a:endParaRPr lang="en-US" sz="1900" dirty="0">
              <a:latin typeface="Biome" panose="020B0503030204020804" pitchFamily="34" charset="0"/>
              <a:cs typeface="Biome" panose="020B0503030204020804" pitchFamily="34" charset="0"/>
            </a:endParaRPr>
          </a:p>
          <a:p>
            <a:pPr marL="195453" indent="-195453" defTabSz="521208">
              <a:spcBef>
                <a:spcPts val="570"/>
              </a:spcBef>
            </a:pPr>
            <a:r>
              <a:rPr lang="en-US" sz="1900" dirty="0">
                <a:latin typeface="Biome" panose="020B0503030204020804" pitchFamily="34" charset="0"/>
                <a:cs typeface="Biome" panose="020B0503030204020804" pitchFamily="34" charset="0"/>
              </a:rPr>
              <a:t>The date when the first successful landing outcome in ground pad was achieved</a:t>
            </a:r>
          </a:p>
          <a:p>
            <a:pPr marL="195453" indent="-195453" defTabSz="521208">
              <a:spcBef>
                <a:spcPts val="570"/>
              </a:spcBef>
            </a:pPr>
            <a:endParaRPr lang="en-US" sz="1800" dirty="0">
              <a:latin typeface="Biome" panose="020B0503030204020804" pitchFamily="34" charset="0"/>
              <a:cs typeface="Biome" panose="020B0503030204020804" pitchFamily="34" charset="0"/>
            </a:endParaRPr>
          </a:p>
          <a:p>
            <a:pPr marL="195453" indent="-195453" defTabSz="521208">
              <a:spcBef>
                <a:spcPts val="570"/>
              </a:spcBef>
            </a:pPr>
            <a:endParaRPr lang="en-US" sz="1800" dirty="0">
              <a:latin typeface="Biome" panose="020B0503030204020804" pitchFamily="34" charset="0"/>
              <a:cs typeface="Biome" panose="020B0503030204020804" pitchFamily="34" charset="0"/>
            </a:endParaRPr>
          </a:p>
          <a:p>
            <a:pPr marL="195453" indent="-195453" defTabSz="521208">
              <a:spcBef>
                <a:spcPts val="570"/>
              </a:spcBef>
            </a:pPr>
            <a:endParaRPr lang="en-US" sz="1500" dirty="0">
              <a:latin typeface="Biome" panose="020B0502040204020203" pitchFamily="34" charset="0"/>
              <a:cs typeface="Biome" panose="020B0502040204020203" pitchFamily="34" charset="0"/>
            </a:endParaRPr>
          </a:p>
        </p:txBody>
      </p:sp>
      <p:pic>
        <p:nvPicPr>
          <p:cNvPr id="7" name="Picture 6">
            <a:extLst>
              <a:ext uri="{FF2B5EF4-FFF2-40B4-BE49-F238E27FC236}">
                <a16:creationId xmlns:a16="http://schemas.microsoft.com/office/drawing/2014/main" id="{AE2D6E3F-E9A5-CCBF-7F2B-234DBE34AD9C}"/>
              </a:ext>
            </a:extLst>
          </p:cNvPr>
          <p:cNvPicPr>
            <a:picLocks noChangeAspect="1"/>
          </p:cNvPicPr>
          <p:nvPr/>
        </p:nvPicPr>
        <p:blipFill>
          <a:blip r:embed="rId2"/>
          <a:stretch>
            <a:fillRect/>
          </a:stretch>
        </p:blipFill>
        <p:spPr>
          <a:xfrm>
            <a:off x="5358384" y="2181360"/>
            <a:ext cx="6419959" cy="9001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10">
            <a:extLst>
              <a:ext uri="{FF2B5EF4-FFF2-40B4-BE49-F238E27FC236}">
                <a16:creationId xmlns:a16="http://schemas.microsoft.com/office/drawing/2014/main" id="{B675D8AB-B491-8527-F6C6-D9CDA1BF887C}"/>
              </a:ext>
            </a:extLst>
          </p:cNvPr>
          <p:cNvPicPr>
            <a:picLocks noChangeAspect="1"/>
          </p:cNvPicPr>
          <p:nvPr/>
        </p:nvPicPr>
        <p:blipFill>
          <a:blip r:embed="rId3"/>
          <a:stretch>
            <a:fillRect/>
          </a:stretch>
        </p:blipFill>
        <p:spPr>
          <a:xfrm>
            <a:off x="5358371" y="3788727"/>
            <a:ext cx="6419959" cy="8414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69B9AD78-4F62-DAD0-EB98-569710D2BCFD}"/>
              </a:ext>
            </a:extLst>
          </p:cNvPr>
          <p:cNvPicPr>
            <a:picLocks noChangeAspect="1"/>
          </p:cNvPicPr>
          <p:nvPr/>
        </p:nvPicPr>
        <p:blipFill>
          <a:blip r:embed="rId4"/>
          <a:stretch>
            <a:fillRect/>
          </a:stretch>
        </p:blipFill>
        <p:spPr>
          <a:xfrm>
            <a:off x="5358382" y="5276833"/>
            <a:ext cx="6419960" cy="7764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539509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SQL</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5861071" cy="3959619"/>
          </a:xfrm>
        </p:spPr>
        <p:txBody>
          <a:bodyPr vert="horz" lIns="91440" tIns="45720" rIns="91440" bIns="45720" rtlCol="0">
            <a:normAutofit/>
          </a:bodyPr>
          <a:lstStyle/>
          <a:p>
            <a:r>
              <a:rPr lang="en-US" sz="1800" dirty="0">
                <a:latin typeface="Biome" panose="020B0503030204020804" pitchFamily="34" charset="0"/>
                <a:cs typeface="Biome" panose="020B0503030204020804" pitchFamily="34" charset="0"/>
              </a:rPr>
              <a:t>The names of the boosters which have success in drone ship and have payload mass greater than 4000 but less than 6000</a:t>
            </a:r>
          </a:p>
          <a:p>
            <a:endParaRPr lang="en-US" sz="1800" dirty="0">
              <a:latin typeface="Biome" panose="020B0503030204020804" pitchFamily="34" charset="0"/>
              <a:cs typeface="Biome" panose="020B0503030204020804" pitchFamily="34" charset="0"/>
            </a:endParaRPr>
          </a:p>
          <a:p>
            <a:endParaRPr lang="en-US" sz="1800" dirty="0">
              <a:latin typeface="Biome" panose="020B0503030204020804" pitchFamily="34" charset="0"/>
              <a:cs typeface="Biome" panose="020B0503030204020804" pitchFamily="34" charset="0"/>
            </a:endParaRPr>
          </a:p>
          <a:p>
            <a:pPr marL="195453" indent="-195453" defTabSz="521208">
              <a:spcBef>
                <a:spcPts val="570"/>
              </a:spcBef>
            </a:pPr>
            <a:r>
              <a:rPr lang="en-US" sz="1800" dirty="0">
                <a:latin typeface="Biome" panose="020B0503030204020804" pitchFamily="34" charset="0"/>
                <a:cs typeface="Biome" panose="020B0503030204020804" pitchFamily="34" charset="0"/>
              </a:rPr>
              <a:t>The total number of successful and failure mission outcomes</a:t>
            </a:r>
          </a:p>
          <a:p>
            <a:pPr marL="195453" indent="-195453" defTabSz="521208">
              <a:spcBef>
                <a:spcPts val="570"/>
              </a:spcBef>
            </a:pPr>
            <a:endParaRPr lang="en-US" sz="1800" dirty="0">
              <a:latin typeface="Biome" panose="020B0503030204020804" pitchFamily="34" charset="0"/>
              <a:cs typeface="Biome" panose="020B0503030204020804" pitchFamily="34" charset="0"/>
            </a:endParaRPr>
          </a:p>
          <a:p>
            <a:pPr marL="195453" indent="-195453" defTabSz="521208">
              <a:spcBef>
                <a:spcPts val="570"/>
              </a:spcBef>
            </a:pPr>
            <a:endParaRPr lang="en-US" sz="1800" dirty="0">
              <a:latin typeface="Biome" panose="020B0503030204020804" pitchFamily="34" charset="0"/>
              <a:cs typeface="Biome" panose="020B0503030204020804" pitchFamily="34" charset="0"/>
            </a:endParaRPr>
          </a:p>
          <a:p>
            <a:pPr marL="195453" indent="-195453" defTabSz="521208">
              <a:spcBef>
                <a:spcPts val="570"/>
              </a:spcBef>
            </a:pPr>
            <a:r>
              <a:rPr lang="en-US" sz="1800" dirty="0">
                <a:latin typeface="Biome" panose="020B0503030204020804" pitchFamily="34" charset="0"/>
                <a:cs typeface="Biome" panose="020B0503030204020804" pitchFamily="34" charset="0"/>
              </a:rPr>
              <a:t>The names of the booster versions which have carried the maximum payload mass</a:t>
            </a:r>
          </a:p>
          <a:p>
            <a:pPr marL="195453" indent="-195453" defTabSz="521208">
              <a:spcBef>
                <a:spcPts val="570"/>
              </a:spcBef>
            </a:pPr>
            <a:endParaRPr lang="en-US" sz="1800" dirty="0">
              <a:latin typeface="Biome" panose="020B0503030204020804" pitchFamily="34" charset="0"/>
              <a:cs typeface="Biome" panose="020B0503030204020804" pitchFamily="34" charset="0"/>
            </a:endParaRPr>
          </a:p>
        </p:txBody>
      </p:sp>
      <p:pic>
        <p:nvPicPr>
          <p:cNvPr id="5" name="Picture 4">
            <a:extLst>
              <a:ext uri="{FF2B5EF4-FFF2-40B4-BE49-F238E27FC236}">
                <a16:creationId xmlns:a16="http://schemas.microsoft.com/office/drawing/2014/main" id="{7F760028-CCC3-8DB4-4462-7AF2B87FE00F}"/>
              </a:ext>
            </a:extLst>
          </p:cNvPr>
          <p:cNvPicPr>
            <a:picLocks noChangeAspect="1"/>
          </p:cNvPicPr>
          <p:nvPr/>
        </p:nvPicPr>
        <p:blipFill>
          <a:blip r:embed="rId2"/>
          <a:stretch>
            <a:fillRect/>
          </a:stretch>
        </p:blipFill>
        <p:spPr>
          <a:xfrm>
            <a:off x="9278291" y="2982363"/>
            <a:ext cx="2399927" cy="25819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7083C31E-E7D9-0626-C7BD-17A6E9D80EF3}"/>
              </a:ext>
            </a:extLst>
          </p:cNvPr>
          <p:cNvPicPr>
            <a:picLocks noChangeAspect="1"/>
          </p:cNvPicPr>
          <p:nvPr/>
        </p:nvPicPr>
        <p:blipFill>
          <a:blip r:embed="rId3"/>
          <a:stretch>
            <a:fillRect/>
          </a:stretch>
        </p:blipFill>
        <p:spPr>
          <a:xfrm>
            <a:off x="7538276" y="2293314"/>
            <a:ext cx="4132057" cy="5239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10">
            <a:extLst>
              <a:ext uri="{FF2B5EF4-FFF2-40B4-BE49-F238E27FC236}">
                <a16:creationId xmlns:a16="http://schemas.microsoft.com/office/drawing/2014/main" id="{48AD16D0-AFF0-6156-C5F1-74E1B782A36F}"/>
              </a:ext>
            </a:extLst>
          </p:cNvPr>
          <p:cNvPicPr>
            <a:picLocks noChangeAspect="1"/>
          </p:cNvPicPr>
          <p:nvPr/>
        </p:nvPicPr>
        <p:blipFill>
          <a:blip r:embed="rId4"/>
          <a:stretch>
            <a:fillRect/>
          </a:stretch>
        </p:blipFill>
        <p:spPr>
          <a:xfrm>
            <a:off x="7548272" y="2982363"/>
            <a:ext cx="1216248" cy="25819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7747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SQL</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5189267" cy="3959619"/>
          </a:xfrm>
        </p:spPr>
        <p:txBody>
          <a:bodyPr vert="horz" lIns="91440" tIns="45720" rIns="91440" bIns="45720" rtlCol="0">
            <a:normAutofit/>
          </a:bodyPr>
          <a:lstStyle/>
          <a:p>
            <a:r>
              <a:rPr lang="en-MY" sz="1800" dirty="0">
                <a:latin typeface="Biome" panose="020B0503030204020804" pitchFamily="34" charset="0"/>
                <a:cs typeface="Biome" panose="020B0503030204020804" pitchFamily="34" charset="0"/>
              </a:rPr>
              <a:t>The failed landing outcomes in drone ship, their booster versions, and launch site names for in year 2015</a:t>
            </a:r>
          </a:p>
          <a:p>
            <a:endParaRPr lang="en-MY" sz="1800" dirty="0">
              <a:latin typeface="Biome" panose="020B0503030204020804" pitchFamily="34" charset="0"/>
              <a:cs typeface="Biome" panose="020B0503030204020804" pitchFamily="34" charset="0"/>
            </a:endParaRPr>
          </a:p>
          <a:p>
            <a:endParaRPr lang="en-MY" sz="1800" dirty="0">
              <a:latin typeface="Biome" panose="020B0503030204020804" pitchFamily="34" charset="0"/>
              <a:cs typeface="Biome" panose="020B0503030204020804" pitchFamily="34" charset="0"/>
            </a:endParaRPr>
          </a:p>
          <a:p>
            <a:endParaRPr lang="en-MY" sz="1800" dirty="0">
              <a:latin typeface="Biome" panose="020B0503030204020804" pitchFamily="34" charset="0"/>
              <a:cs typeface="Biome" panose="020B0503030204020804" pitchFamily="34" charset="0"/>
            </a:endParaRPr>
          </a:p>
          <a:p>
            <a:pPr marL="195453" indent="-195453" defTabSz="521208">
              <a:spcBef>
                <a:spcPts val="570"/>
              </a:spcBef>
            </a:pPr>
            <a:r>
              <a:rPr lang="en-MY" sz="1800" dirty="0">
                <a:latin typeface="Biome" panose="020B0503030204020804" pitchFamily="34" charset="0"/>
                <a:cs typeface="Biome" panose="020B0503030204020804" pitchFamily="34" charset="0"/>
              </a:rPr>
              <a:t>The count of landing outcomes between the date 2010-06-04 and 2017-03-20, in descending order</a:t>
            </a:r>
            <a:endParaRPr lang="en-US" sz="1800" dirty="0">
              <a:latin typeface="Biome" panose="020B0503030204020804" pitchFamily="34" charset="0"/>
              <a:cs typeface="Biome" panose="020B0503030204020804" pitchFamily="34" charset="0"/>
            </a:endParaRPr>
          </a:p>
        </p:txBody>
      </p:sp>
      <p:pic>
        <p:nvPicPr>
          <p:cNvPr id="5" name="Picture 4">
            <a:extLst>
              <a:ext uri="{FF2B5EF4-FFF2-40B4-BE49-F238E27FC236}">
                <a16:creationId xmlns:a16="http://schemas.microsoft.com/office/drawing/2014/main" id="{41301A2A-3E46-5CEE-0FC9-2DE65CC38BA2}"/>
              </a:ext>
            </a:extLst>
          </p:cNvPr>
          <p:cNvPicPr>
            <a:picLocks noChangeAspect="1"/>
          </p:cNvPicPr>
          <p:nvPr/>
        </p:nvPicPr>
        <p:blipFill>
          <a:blip r:embed="rId2"/>
          <a:stretch>
            <a:fillRect/>
          </a:stretch>
        </p:blipFill>
        <p:spPr>
          <a:xfrm>
            <a:off x="7268072" y="2221630"/>
            <a:ext cx="2619741" cy="8097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ECA703A2-3409-FE16-7CA3-26A4A3DBBA55}"/>
              </a:ext>
            </a:extLst>
          </p:cNvPr>
          <p:cNvPicPr>
            <a:picLocks noChangeAspect="1"/>
          </p:cNvPicPr>
          <p:nvPr/>
        </p:nvPicPr>
        <p:blipFill>
          <a:blip r:embed="rId3"/>
          <a:stretch>
            <a:fillRect/>
          </a:stretch>
        </p:blipFill>
        <p:spPr>
          <a:xfrm>
            <a:off x="7268072" y="4197152"/>
            <a:ext cx="2619741" cy="21636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598210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Matplotlib and Seaborn</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9" y="2217344"/>
            <a:ext cx="5207930" cy="473542"/>
          </a:xfrm>
        </p:spPr>
        <p:txBody>
          <a:bodyPr vert="horz" lIns="91440" tIns="45720" rIns="91440" bIns="45720" rtlCol="0">
            <a:noAutofit/>
          </a:bodyPr>
          <a:lstStyle/>
          <a:p>
            <a:r>
              <a:rPr lang="en-MY" sz="1800" dirty="0">
                <a:latin typeface="Biome" panose="020B0503030204020804" pitchFamily="34" charset="0"/>
                <a:cs typeface="Biome" panose="020B0503030204020804" pitchFamily="34" charset="0"/>
              </a:rPr>
              <a:t>The relationship between flight number and launch site</a:t>
            </a:r>
          </a:p>
        </p:txBody>
      </p:sp>
      <p:pic>
        <p:nvPicPr>
          <p:cNvPr id="5" name="Picture 4">
            <a:extLst>
              <a:ext uri="{FF2B5EF4-FFF2-40B4-BE49-F238E27FC236}">
                <a16:creationId xmlns:a16="http://schemas.microsoft.com/office/drawing/2014/main" id="{858877A2-62C4-B50F-E698-E8A4E7FDB617}"/>
              </a:ext>
            </a:extLst>
          </p:cNvPr>
          <p:cNvPicPr>
            <a:picLocks noChangeAspect="1"/>
          </p:cNvPicPr>
          <p:nvPr/>
        </p:nvPicPr>
        <p:blipFill>
          <a:blip r:embed="rId2"/>
          <a:stretch>
            <a:fillRect/>
          </a:stretch>
        </p:blipFill>
        <p:spPr>
          <a:xfrm>
            <a:off x="1155549" y="3024510"/>
            <a:ext cx="5153558" cy="34042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A9BD9C1D-10A3-93E6-C868-DCBF51C150D4}"/>
              </a:ext>
            </a:extLst>
          </p:cNvPr>
          <p:cNvPicPr>
            <a:picLocks noChangeAspect="1"/>
          </p:cNvPicPr>
          <p:nvPr/>
        </p:nvPicPr>
        <p:blipFill>
          <a:blip r:embed="rId3"/>
          <a:stretch>
            <a:fillRect/>
          </a:stretch>
        </p:blipFill>
        <p:spPr>
          <a:xfrm>
            <a:off x="6561083" y="3024510"/>
            <a:ext cx="5142419" cy="34042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Content Placeholder 2">
            <a:extLst>
              <a:ext uri="{FF2B5EF4-FFF2-40B4-BE49-F238E27FC236}">
                <a16:creationId xmlns:a16="http://schemas.microsoft.com/office/drawing/2014/main" id="{2EC79EF9-9019-A6A4-8BA0-D35403092B32}"/>
              </a:ext>
            </a:extLst>
          </p:cNvPr>
          <p:cNvSpPr txBox="1">
            <a:spLocks/>
          </p:cNvSpPr>
          <p:nvPr/>
        </p:nvSpPr>
        <p:spPr>
          <a:xfrm>
            <a:off x="6561084" y="2181360"/>
            <a:ext cx="5207930" cy="736230"/>
          </a:xfrm>
          <a:prstGeom prst="rect">
            <a:avLst/>
          </a:prstGeom>
        </p:spPr>
        <p:txBody>
          <a:bodyPr vert="horz" lIns="91440" tIns="45720" rIns="91440" bIns="45720" rtlCol="0">
            <a:noAutofit/>
          </a:bodyPr>
          <a:lstStyle>
            <a:lvl1pPr marL="228600" indent="-228600" defTabSz="914400">
              <a:lnSpc>
                <a:spcPct val="90000"/>
              </a:lnSpc>
              <a:spcBef>
                <a:spcPts val="1000"/>
              </a:spcBef>
              <a:buFont typeface="Arial" panose="020B0604020202020204" pitchFamily="34" charset="0"/>
              <a:buChar char="•"/>
              <a:defRPr>
                <a:latin typeface="Biome" panose="020B0503030204020804" pitchFamily="34" charset="0"/>
                <a:cs typeface="Biome" panose="020B0503030204020804" pitchFamily="34" charset="0"/>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lang="en-MY" dirty="0"/>
              <a:t>The relationship between payload mass and launch site</a:t>
            </a:r>
          </a:p>
          <a:p>
            <a:endParaRPr lang="en-US" dirty="0"/>
          </a:p>
        </p:txBody>
      </p:sp>
    </p:spTree>
    <p:extLst>
      <p:ext uri="{BB962C8B-B14F-4D97-AF65-F5344CB8AC3E}">
        <p14:creationId xmlns:p14="http://schemas.microsoft.com/office/powerpoint/2010/main" val="14862689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Matplotlib and Seaborn</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31729"/>
            <a:ext cx="4844906" cy="325612"/>
          </a:xfrm>
        </p:spPr>
        <p:txBody>
          <a:bodyPr vert="horz" lIns="91440" tIns="45720" rIns="91440" bIns="45720" rtlCol="0">
            <a:noAutofit/>
          </a:bodyPr>
          <a:lstStyle/>
          <a:p>
            <a:r>
              <a:rPr lang="en-MY" sz="1800" dirty="0">
                <a:latin typeface="Biome" panose="020B0503030204020804" pitchFamily="34" charset="0"/>
                <a:cs typeface="Biome" panose="020B0503030204020804" pitchFamily="34" charset="0"/>
              </a:rPr>
              <a:t>The relationship between success rate and orbit type</a:t>
            </a:r>
          </a:p>
        </p:txBody>
      </p:sp>
      <p:pic>
        <p:nvPicPr>
          <p:cNvPr id="5" name="Picture 4">
            <a:extLst>
              <a:ext uri="{FF2B5EF4-FFF2-40B4-BE49-F238E27FC236}">
                <a16:creationId xmlns:a16="http://schemas.microsoft.com/office/drawing/2014/main" id="{0BEC807B-634B-E153-6018-771F9A9B06F5}"/>
              </a:ext>
            </a:extLst>
          </p:cNvPr>
          <p:cNvPicPr>
            <a:picLocks noChangeAspect="1"/>
          </p:cNvPicPr>
          <p:nvPr/>
        </p:nvPicPr>
        <p:blipFill>
          <a:blip r:embed="rId2"/>
          <a:stretch>
            <a:fillRect/>
          </a:stretch>
        </p:blipFill>
        <p:spPr>
          <a:xfrm>
            <a:off x="1155549" y="2920739"/>
            <a:ext cx="4844905" cy="33573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687B8544-E3FC-90FD-5034-0CF574E1708E}"/>
              </a:ext>
            </a:extLst>
          </p:cNvPr>
          <p:cNvPicPr>
            <a:picLocks noChangeAspect="1"/>
          </p:cNvPicPr>
          <p:nvPr/>
        </p:nvPicPr>
        <p:blipFill>
          <a:blip r:embed="rId3"/>
          <a:stretch>
            <a:fillRect/>
          </a:stretch>
        </p:blipFill>
        <p:spPr>
          <a:xfrm>
            <a:off x="6302589" y="2920739"/>
            <a:ext cx="4813913" cy="33573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Content Placeholder 2">
            <a:extLst>
              <a:ext uri="{FF2B5EF4-FFF2-40B4-BE49-F238E27FC236}">
                <a16:creationId xmlns:a16="http://schemas.microsoft.com/office/drawing/2014/main" id="{C8A9BA82-AAE0-7AF1-BCE2-9D40889FD617}"/>
              </a:ext>
            </a:extLst>
          </p:cNvPr>
          <p:cNvSpPr txBox="1">
            <a:spLocks/>
          </p:cNvSpPr>
          <p:nvPr/>
        </p:nvSpPr>
        <p:spPr>
          <a:xfrm>
            <a:off x="6191547" y="2208704"/>
            <a:ext cx="5035999" cy="644734"/>
          </a:xfrm>
          <a:prstGeom prst="rect">
            <a:avLst/>
          </a:prstGeom>
        </p:spPr>
        <p:txBody>
          <a:bodyPr vert="horz" lIns="91440" tIns="45720" rIns="91440" bIns="45720" rtlCol="0">
            <a:noAutofit/>
          </a:bodyPr>
          <a:lstStyle>
            <a:lvl1pPr marL="228600" indent="-228600" defTabSz="914400">
              <a:lnSpc>
                <a:spcPct val="90000"/>
              </a:lnSpc>
              <a:spcBef>
                <a:spcPts val="1000"/>
              </a:spcBef>
              <a:buFont typeface="Arial" panose="020B0604020202020204" pitchFamily="34" charset="0"/>
              <a:buChar char="•"/>
              <a:defRPr>
                <a:latin typeface="Biome" panose="020B0503030204020804" pitchFamily="34" charset="0"/>
                <a:cs typeface="Biome" panose="020B0503030204020804" pitchFamily="34" charset="0"/>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lang="en-MY" dirty="0"/>
              <a:t>The relationship between flight number and orbit type</a:t>
            </a:r>
          </a:p>
          <a:p>
            <a:endParaRPr lang="en-US" dirty="0"/>
          </a:p>
        </p:txBody>
      </p:sp>
    </p:spTree>
    <p:extLst>
      <p:ext uri="{BB962C8B-B14F-4D97-AF65-F5344CB8AC3E}">
        <p14:creationId xmlns:p14="http://schemas.microsoft.com/office/powerpoint/2010/main" val="4158505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rocket launching in the sky&#10;&#10;Description automatically generated with low confidence">
            <a:extLst>
              <a:ext uri="{FF2B5EF4-FFF2-40B4-BE49-F238E27FC236}">
                <a16:creationId xmlns:a16="http://schemas.microsoft.com/office/drawing/2014/main" id="{7D336C7C-579F-7C89-A132-86BFBD736979}"/>
              </a:ext>
            </a:extLst>
          </p:cNvPr>
          <p:cNvPicPr>
            <a:picLocks noChangeAspect="1"/>
          </p:cNvPicPr>
          <p:nvPr/>
        </p:nvPicPr>
        <p:blipFill rotWithShape="1">
          <a:blip r:embed="rId2">
            <a:extLst>
              <a:ext uri="{28A0092B-C50C-407E-A947-70E740481C1C}">
                <a14:useLocalDpi xmlns:a14="http://schemas.microsoft.com/office/drawing/2010/main" val="0"/>
              </a:ext>
            </a:extLst>
          </a:blip>
          <a:srcRect l="21112" r="19354" b="-1"/>
          <a:stretch/>
        </p:blipFill>
        <p:spPr>
          <a:xfrm>
            <a:off x="1278992" y="643466"/>
            <a:ext cx="5434624" cy="5571067"/>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9" name="Content Placeholder 8">
            <a:extLst>
              <a:ext uri="{FF2B5EF4-FFF2-40B4-BE49-F238E27FC236}">
                <a16:creationId xmlns:a16="http://schemas.microsoft.com/office/drawing/2014/main" id="{42E45F88-48E6-A28D-D912-FB3AAFF8A7D5}"/>
              </a:ext>
            </a:extLst>
          </p:cNvPr>
          <p:cNvSpPr>
            <a:spLocks noGrp="1"/>
          </p:cNvSpPr>
          <p:nvPr>
            <p:ph idx="1"/>
          </p:nvPr>
        </p:nvSpPr>
        <p:spPr>
          <a:xfrm>
            <a:off x="6981240" y="3154680"/>
            <a:ext cx="3931767" cy="2761373"/>
          </a:xfrm>
        </p:spPr>
        <p:txBody>
          <a:bodyPr>
            <a:normAutofit/>
          </a:bodyPr>
          <a:lstStyle/>
          <a:p>
            <a:pPr marL="273634" indent="-273634" defTabSz="729691">
              <a:spcBef>
                <a:spcPts val="798"/>
              </a:spcBef>
            </a:pPr>
            <a:r>
              <a:rPr lang="en-US" sz="2000" kern="1200" dirty="0">
                <a:solidFill>
                  <a:schemeClr val="tx1"/>
                </a:solidFill>
                <a:latin typeface="Biome" panose="020B0502040204020203" pitchFamily="34" charset="0"/>
                <a:ea typeface="+mn-ea"/>
                <a:cs typeface="Biome" panose="020B0502040204020203" pitchFamily="34" charset="0"/>
              </a:rPr>
              <a:t>Executive Summary</a:t>
            </a:r>
          </a:p>
          <a:p>
            <a:pPr marL="273634" indent="-273634" defTabSz="729691">
              <a:spcBef>
                <a:spcPts val="798"/>
              </a:spcBef>
            </a:pPr>
            <a:r>
              <a:rPr lang="en-US" sz="2000" kern="1200" dirty="0">
                <a:solidFill>
                  <a:schemeClr val="tx1"/>
                </a:solidFill>
                <a:latin typeface="Biome" panose="020B0502040204020203" pitchFamily="34" charset="0"/>
                <a:ea typeface="+mn-ea"/>
                <a:cs typeface="Biome" panose="020B0502040204020203" pitchFamily="34" charset="0"/>
              </a:rPr>
              <a:t>Introduction</a:t>
            </a:r>
          </a:p>
          <a:p>
            <a:pPr marL="273634" indent="-273634" defTabSz="729691">
              <a:spcBef>
                <a:spcPts val="798"/>
              </a:spcBef>
            </a:pPr>
            <a:r>
              <a:rPr lang="en-US" sz="2000" kern="1200" dirty="0">
                <a:solidFill>
                  <a:schemeClr val="tx1"/>
                </a:solidFill>
                <a:latin typeface="Biome" panose="020B0502040204020203" pitchFamily="34" charset="0"/>
                <a:ea typeface="+mn-ea"/>
                <a:cs typeface="Biome" panose="020B0502040204020203" pitchFamily="34" charset="0"/>
              </a:rPr>
              <a:t>Methodology</a:t>
            </a:r>
          </a:p>
          <a:p>
            <a:pPr marL="273634" indent="-273634" defTabSz="729691">
              <a:spcBef>
                <a:spcPts val="798"/>
              </a:spcBef>
            </a:pPr>
            <a:r>
              <a:rPr lang="en-US" sz="2000" kern="1200" dirty="0">
                <a:solidFill>
                  <a:schemeClr val="tx1"/>
                </a:solidFill>
                <a:latin typeface="Biome" panose="020B0502040204020203" pitchFamily="34" charset="0"/>
                <a:ea typeface="+mn-ea"/>
                <a:cs typeface="Biome" panose="020B0502040204020203" pitchFamily="34" charset="0"/>
              </a:rPr>
              <a:t>Results</a:t>
            </a:r>
          </a:p>
          <a:p>
            <a:pPr marL="273634" indent="-273634" defTabSz="729691">
              <a:spcBef>
                <a:spcPts val="798"/>
              </a:spcBef>
            </a:pPr>
            <a:r>
              <a:rPr lang="en-US" sz="2000" kern="1200" dirty="0">
                <a:solidFill>
                  <a:schemeClr val="tx1"/>
                </a:solidFill>
                <a:latin typeface="Biome" panose="020B0502040204020203" pitchFamily="34" charset="0"/>
                <a:ea typeface="+mn-ea"/>
                <a:cs typeface="Biome" panose="020B0502040204020203" pitchFamily="34" charset="0"/>
              </a:rPr>
              <a:t>Discussion </a:t>
            </a:r>
          </a:p>
          <a:p>
            <a:pPr marL="273634" indent="-273634" defTabSz="729691">
              <a:spcBef>
                <a:spcPts val="798"/>
              </a:spcBef>
            </a:pPr>
            <a:r>
              <a:rPr lang="en-US" sz="2000" kern="1200" dirty="0">
                <a:solidFill>
                  <a:schemeClr val="tx1"/>
                </a:solidFill>
                <a:latin typeface="Biome" panose="020B0502040204020203" pitchFamily="34" charset="0"/>
                <a:ea typeface="+mn-ea"/>
                <a:cs typeface="Biome" panose="020B0502040204020203" pitchFamily="34" charset="0"/>
              </a:rPr>
              <a:t>Conclusion</a:t>
            </a:r>
          </a:p>
          <a:p>
            <a:endParaRPr lang="en-US" sz="4000" dirty="0"/>
          </a:p>
        </p:txBody>
      </p:sp>
      <p:sp>
        <p:nvSpPr>
          <p:cNvPr id="7" name="Title 1">
            <a:extLst>
              <a:ext uri="{FF2B5EF4-FFF2-40B4-BE49-F238E27FC236}">
                <a16:creationId xmlns:a16="http://schemas.microsoft.com/office/drawing/2014/main" id="{012B7FBB-DC1D-90CB-3B9D-8CCC8916615F}"/>
              </a:ext>
            </a:extLst>
          </p:cNvPr>
          <p:cNvSpPr txBox="1">
            <a:spLocks/>
          </p:cNvSpPr>
          <p:nvPr/>
        </p:nvSpPr>
        <p:spPr>
          <a:xfrm>
            <a:off x="6981240" y="1810333"/>
            <a:ext cx="3716566" cy="954107"/>
          </a:xfrm>
          <a:prstGeom prst="rect">
            <a:avLst/>
          </a:prstGeom>
          <a:noFill/>
        </p:spPr>
        <p:txBody>
          <a:bodyPr wrap="square" rtlCol="0">
            <a:spAutoFit/>
          </a:bodyPr>
          <a:lstStyle>
            <a:defPPr>
              <a:defRPr lang="en-US"/>
            </a:defPPr>
            <a:lvl1pPr>
              <a:defRPr sz="1400">
                <a:latin typeface="Biome" panose="020B0502040204020203" pitchFamily="34" charset="0"/>
                <a:cs typeface="Biome" panose="020B0502040204020203" pitchFamily="34" charset="0"/>
              </a:defRPr>
            </a:lvl1pPr>
          </a:lstStyle>
          <a:p>
            <a:pPr defTabSz="729691">
              <a:spcAft>
                <a:spcPts val="840"/>
              </a:spcAft>
            </a:pPr>
            <a:r>
              <a:rPr lang="en-US" sz="5600" b="1" kern="1200" dirty="0">
                <a:solidFill>
                  <a:schemeClr val="tx1"/>
                </a:solidFill>
                <a:latin typeface="Biome" panose="020B0502040204020203" pitchFamily="34" charset="0"/>
                <a:ea typeface="+mn-ea"/>
                <a:cs typeface="Biome" panose="020B0502040204020203" pitchFamily="34" charset="0"/>
              </a:rPr>
              <a:t>OUTLINE</a:t>
            </a:r>
            <a:endParaRPr lang="en-US" sz="4000" b="1" dirty="0"/>
          </a:p>
        </p:txBody>
      </p:sp>
    </p:spTree>
    <p:extLst>
      <p:ext uri="{BB962C8B-B14F-4D97-AF65-F5344CB8AC3E}">
        <p14:creationId xmlns:p14="http://schemas.microsoft.com/office/powerpoint/2010/main" val="42647945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Matplotlib and Seaborn</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9" y="2217344"/>
            <a:ext cx="4940452" cy="342981"/>
          </a:xfrm>
        </p:spPr>
        <p:txBody>
          <a:bodyPr vert="horz" lIns="91440" tIns="45720" rIns="91440" bIns="45720" rtlCol="0">
            <a:noAutofit/>
          </a:bodyPr>
          <a:lstStyle/>
          <a:p>
            <a:r>
              <a:rPr lang="en-MY" sz="1800" dirty="0">
                <a:latin typeface="Biome" panose="020B0503030204020804" pitchFamily="34" charset="0"/>
                <a:cs typeface="Biome" panose="020B0503030204020804" pitchFamily="34" charset="0"/>
              </a:rPr>
              <a:t>The relationship between payload mass and orbit type</a:t>
            </a:r>
          </a:p>
        </p:txBody>
      </p:sp>
      <p:sp>
        <p:nvSpPr>
          <p:cNvPr id="4" name="Content Placeholder 2">
            <a:extLst>
              <a:ext uri="{FF2B5EF4-FFF2-40B4-BE49-F238E27FC236}">
                <a16:creationId xmlns:a16="http://schemas.microsoft.com/office/drawing/2014/main" id="{98D79151-305D-4A7E-37FC-6226A9B87986}"/>
              </a:ext>
            </a:extLst>
          </p:cNvPr>
          <p:cNvSpPr txBox="1">
            <a:spLocks/>
          </p:cNvSpPr>
          <p:nvPr/>
        </p:nvSpPr>
        <p:spPr>
          <a:xfrm>
            <a:off x="6565749" y="2217344"/>
            <a:ext cx="4940452" cy="342981"/>
          </a:xfrm>
          <a:prstGeom prst="rect">
            <a:avLst/>
          </a:prstGeom>
        </p:spPr>
        <p:txBody>
          <a:bodyPr vert="horz" lIns="91440" tIns="45720" rIns="91440" bIns="45720" rtlCol="0">
            <a:noAutofit/>
          </a:bodyPr>
          <a:lstStyle>
            <a:lvl1pPr marL="228600" indent="-228600" defTabSz="914400">
              <a:lnSpc>
                <a:spcPct val="90000"/>
              </a:lnSpc>
              <a:spcBef>
                <a:spcPts val="1000"/>
              </a:spcBef>
              <a:buFont typeface="Arial" panose="020B0604020202020204" pitchFamily="34" charset="0"/>
              <a:buChar char="•"/>
              <a:defRPr>
                <a:latin typeface="Biome" panose="020B0503030204020804" pitchFamily="34" charset="0"/>
                <a:cs typeface="Biome" panose="020B0503030204020804" pitchFamily="34" charset="0"/>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lang="en-MY" dirty="0"/>
              <a:t>The launch success yearly trend</a:t>
            </a:r>
          </a:p>
        </p:txBody>
      </p:sp>
      <p:pic>
        <p:nvPicPr>
          <p:cNvPr id="6" name="Picture 5">
            <a:extLst>
              <a:ext uri="{FF2B5EF4-FFF2-40B4-BE49-F238E27FC236}">
                <a16:creationId xmlns:a16="http://schemas.microsoft.com/office/drawing/2014/main" id="{3316AF5B-2701-FE66-2F36-D0C995F15064}"/>
              </a:ext>
            </a:extLst>
          </p:cNvPr>
          <p:cNvPicPr>
            <a:picLocks noChangeAspect="1"/>
          </p:cNvPicPr>
          <p:nvPr/>
        </p:nvPicPr>
        <p:blipFill>
          <a:blip r:embed="rId2"/>
          <a:stretch>
            <a:fillRect/>
          </a:stretch>
        </p:blipFill>
        <p:spPr>
          <a:xfrm>
            <a:off x="1155549" y="3048501"/>
            <a:ext cx="4811446" cy="33602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8">
            <a:extLst>
              <a:ext uri="{FF2B5EF4-FFF2-40B4-BE49-F238E27FC236}">
                <a16:creationId xmlns:a16="http://schemas.microsoft.com/office/drawing/2014/main" id="{CA7D843B-3469-9146-A4C1-5BCBBA5FEAEF}"/>
              </a:ext>
            </a:extLst>
          </p:cNvPr>
          <p:cNvPicPr>
            <a:picLocks noChangeAspect="1"/>
          </p:cNvPicPr>
          <p:nvPr/>
        </p:nvPicPr>
        <p:blipFill>
          <a:blip r:embed="rId3"/>
          <a:stretch>
            <a:fillRect/>
          </a:stretch>
        </p:blipFill>
        <p:spPr>
          <a:xfrm>
            <a:off x="6565749" y="3065853"/>
            <a:ext cx="4361331" cy="33602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271928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Folium</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5"/>
            <a:ext cx="9880893" cy="535006"/>
          </a:xfrm>
        </p:spPr>
        <p:txBody>
          <a:bodyPr vert="horz" lIns="91440" tIns="45720" rIns="91440" bIns="45720" rtlCol="0">
            <a:noAutofit/>
          </a:bodyPr>
          <a:lstStyle/>
          <a:p>
            <a:r>
              <a:rPr lang="en-MY" sz="2000" dirty="0">
                <a:latin typeface="Biome" panose="020B0503030204020804" pitchFamily="34" charset="0"/>
                <a:cs typeface="Biome" panose="020B0503030204020804" pitchFamily="34" charset="0"/>
              </a:rPr>
              <a:t>All launch sites on map</a:t>
            </a:r>
          </a:p>
        </p:txBody>
      </p:sp>
      <p:pic>
        <p:nvPicPr>
          <p:cNvPr id="4" name="Picture 3">
            <a:extLst>
              <a:ext uri="{FF2B5EF4-FFF2-40B4-BE49-F238E27FC236}">
                <a16:creationId xmlns:a16="http://schemas.microsoft.com/office/drawing/2014/main" id="{69A0F2F0-4745-D356-7BF4-F7143B319014}"/>
              </a:ext>
            </a:extLst>
          </p:cNvPr>
          <p:cNvPicPr>
            <a:picLocks noChangeAspect="1"/>
          </p:cNvPicPr>
          <p:nvPr/>
        </p:nvPicPr>
        <p:blipFill>
          <a:blip r:embed="rId2"/>
          <a:stretch>
            <a:fillRect/>
          </a:stretch>
        </p:blipFill>
        <p:spPr>
          <a:xfrm>
            <a:off x="3159514" y="2946225"/>
            <a:ext cx="5872959" cy="30009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531410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Folium</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4"/>
            <a:ext cx="9880893" cy="1074205"/>
          </a:xfrm>
        </p:spPr>
        <p:txBody>
          <a:bodyPr vert="horz" lIns="91440" tIns="45720" rIns="91440" bIns="45720" rtlCol="0">
            <a:noAutofit/>
          </a:bodyPr>
          <a:lstStyle/>
          <a:p>
            <a:r>
              <a:rPr lang="en-US" sz="2000" dirty="0">
                <a:latin typeface="Biome" panose="020B0503030204020804" pitchFamily="34" charset="0"/>
                <a:cs typeface="Biome" panose="020B0503030204020804" pitchFamily="34" charset="0"/>
              </a:rPr>
              <a:t>The succeeded launches and failed launches for each site on map</a:t>
            </a:r>
          </a:p>
          <a:p>
            <a:pPr lvl="1"/>
            <a:r>
              <a:rPr lang="en-US" sz="1800" dirty="0"/>
              <a:t>If we zoom in on one of the launch site, we can see green and red tags. Each green tag represents a successful launch while each red tag represents a failed launch</a:t>
            </a:r>
            <a:br>
              <a:rPr lang="en-MY" dirty="0"/>
            </a:br>
            <a:endParaRPr lang="en-MY" dirty="0"/>
          </a:p>
        </p:txBody>
      </p:sp>
      <p:pic>
        <p:nvPicPr>
          <p:cNvPr id="4" name="Picture 3">
            <a:extLst>
              <a:ext uri="{FF2B5EF4-FFF2-40B4-BE49-F238E27FC236}">
                <a16:creationId xmlns:a16="http://schemas.microsoft.com/office/drawing/2014/main" id="{10896877-A862-21C5-3628-1851C35C52BD}"/>
              </a:ext>
            </a:extLst>
          </p:cNvPr>
          <p:cNvPicPr>
            <a:picLocks noChangeAspect="1"/>
          </p:cNvPicPr>
          <p:nvPr/>
        </p:nvPicPr>
        <p:blipFill>
          <a:blip r:embed="rId2"/>
          <a:stretch>
            <a:fillRect/>
          </a:stretch>
        </p:blipFill>
        <p:spPr>
          <a:xfrm>
            <a:off x="2898989" y="3382987"/>
            <a:ext cx="6394022" cy="26684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545105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Folium</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1211657"/>
          </a:xfrm>
        </p:spPr>
        <p:txBody>
          <a:bodyPr vert="horz" lIns="91440" tIns="45720" rIns="91440" bIns="45720" rtlCol="0">
            <a:noAutofit/>
          </a:bodyPr>
          <a:lstStyle/>
          <a:p>
            <a:r>
              <a:rPr lang="en-US" sz="2000" dirty="0">
                <a:latin typeface="Biome" panose="020B0503030204020804" pitchFamily="34" charset="0"/>
                <a:cs typeface="Biome" panose="020B0503030204020804" pitchFamily="34" charset="0"/>
              </a:rPr>
              <a:t>The distances between a launch site to its proximities such as the nearest city, railway, or highway</a:t>
            </a:r>
          </a:p>
          <a:p>
            <a:pPr lvl="1"/>
            <a:r>
              <a:rPr lang="en-US" sz="1600" dirty="0"/>
              <a:t>The picture below shows the distance between the VAFB SLC-4E launch site and the nearest coastline</a:t>
            </a:r>
          </a:p>
        </p:txBody>
      </p:sp>
      <p:pic>
        <p:nvPicPr>
          <p:cNvPr id="5" name="Picture 4">
            <a:extLst>
              <a:ext uri="{FF2B5EF4-FFF2-40B4-BE49-F238E27FC236}">
                <a16:creationId xmlns:a16="http://schemas.microsoft.com/office/drawing/2014/main" id="{DD63BAFB-6A9F-2B99-DE1C-86CC5E905A27}"/>
              </a:ext>
            </a:extLst>
          </p:cNvPr>
          <p:cNvPicPr>
            <a:picLocks noChangeAspect="1"/>
          </p:cNvPicPr>
          <p:nvPr/>
        </p:nvPicPr>
        <p:blipFill rotWithShape="1">
          <a:blip r:embed="rId2"/>
          <a:srcRect l="32712" t="15961"/>
          <a:stretch/>
        </p:blipFill>
        <p:spPr>
          <a:xfrm>
            <a:off x="3956195" y="3665473"/>
            <a:ext cx="4279609" cy="23421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8472130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Dash</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4"/>
            <a:ext cx="9880893" cy="1540852"/>
          </a:xfrm>
        </p:spPr>
        <p:txBody>
          <a:bodyPr vert="horz" lIns="91440" tIns="45720" rIns="91440" bIns="45720" rtlCol="0">
            <a:normAutofit/>
          </a:bodyPr>
          <a:lstStyle/>
          <a:p>
            <a:r>
              <a:rPr lang="en-US" sz="2000" dirty="0">
                <a:latin typeface="Biome" panose="020B0503030204020804" pitchFamily="34" charset="0"/>
                <a:cs typeface="Biome" panose="020B0503030204020804" pitchFamily="34" charset="0"/>
              </a:rPr>
              <a:t>The picture below shows a pie chart when launch site CCAFS LC-40 is chosen.</a:t>
            </a:r>
          </a:p>
          <a:p>
            <a:r>
              <a:rPr lang="en-US" sz="2000" dirty="0">
                <a:latin typeface="Biome" panose="020B0503030204020804" pitchFamily="34" charset="0"/>
                <a:cs typeface="Biome" panose="020B0503030204020804" pitchFamily="34" charset="0"/>
              </a:rPr>
              <a:t>0 represents failed launches while 1 represents successful launches. We can see that 73.1% of launches done at CCAFS LC-40 are failed launches.</a:t>
            </a:r>
            <a:endParaRPr lang="en-MY" sz="2400" dirty="0">
              <a:latin typeface="Biome" panose="020B0503030204020804" pitchFamily="34" charset="0"/>
              <a:cs typeface="Biome" panose="020B0503030204020804" pitchFamily="34" charset="0"/>
            </a:endParaRPr>
          </a:p>
        </p:txBody>
      </p:sp>
      <p:pic>
        <p:nvPicPr>
          <p:cNvPr id="5" name="Picture 4">
            <a:extLst>
              <a:ext uri="{FF2B5EF4-FFF2-40B4-BE49-F238E27FC236}">
                <a16:creationId xmlns:a16="http://schemas.microsoft.com/office/drawing/2014/main" id="{0DCDFF09-70CC-A2A8-B765-53D76E19860A}"/>
              </a:ext>
            </a:extLst>
          </p:cNvPr>
          <p:cNvPicPr>
            <a:picLocks noChangeAspect="1"/>
          </p:cNvPicPr>
          <p:nvPr/>
        </p:nvPicPr>
        <p:blipFill>
          <a:blip r:embed="rId2"/>
          <a:stretch>
            <a:fillRect/>
          </a:stretch>
        </p:blipFill>
        <p:spPr>
          <a:xfrm>
            <a:off x="3338236" y="3610934"/>
            <a:ext cx="5515527" cy="22751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112349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Dash</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1248233"/>
          </a:xfrm>
        </p:spPr>
        <p:txBody>
          <a:bodyPr vert="horz" lIns="91440" tIns="45720" rIns="91440" bIns="45720" rtlCol="0">
            <a:noAutofit/>
          </a:bodyPr>
          <a:lstStyle/>
          <a:p>
            <a:r>
              <a:rPr lang="en-US" sz="2000" dirty="0">
                <a:latin typeface="Biome" panose="020B0503030204020804" pitchFamily="34" charset="0"/>
                <a:cs typeface="Biome" panose="020B0503030204020804" pitchFamily="34" charset="0"/>
              </a:rPr>
              <a:t>The picture below shows a scatterplot when the payload mass range is set to be from 2000kg to 8000kg.</a:t>
            </a:r>
          </a:p>
          <a:p>
            <a:r>
              <a:rPr lang="en-US" sz="2000" dirty="0">
                <a:latin typeface="Biome" panose="020B0503030204020804" pitchFamily="34" charset="0"/>
                <a:cs typeface="Biome" panose="020B0503030204020804" pitchFamily="34" charset="0"/>
              </a:rPr>
              <a:t>Class 0 represents failed launches while class 1 represents successful launches. </a:t>
            </a:r>
            <a:endParaRPr lang="en-MY" sz="2000" dirty="0">
              <a:latin typeface="Biome" panose="020B0503030204020804" pitchFamily="34" charset="0"/>
              <a:cs typeface="Biome" panose="020B0503030204020804" pitchFamily="34" charset="0"/>
            </a:endParaRPr>
          </a:p>
        </p:txBody>
      </p:sp>
      <p:pic>
        <p:nvPicPr>
          <p:cNvPr id="4" name="Picture 3">
            <a:extLst>
              <a:ext uri="{FF2B5EF4-FFF2-40B4-BE49-F238E27FC236}">
                <a16:creationId xmlns:a16="http://schemas.microsoft.com/office/drawing/2014/main" id="{819C6FBD-CFE1-7136-F3E7-DBDBF774B8BE}"/>
              </a:ext>
            </a:extLst>
          </p:cNvPr>
          <p:cNvPicPr>
            <a:picLocks noChangeAspect="1"/>
          </p:cNvPicPr>
          <p:nvPr/>
        </p:nvPicPr>
        <p:blipFill>
          <a:blip r:embed="rId2"/>
          <a:stretch>
            <a:fillRect/>
          </a:stretch>
        </p:blipFill>
        <p:spPr>
          <a:xfrm>
            <a:off x="3028348" y="3763238"/>
            <a:ext cx="6135303" cy="22228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321699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Predictive Analysis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1211657"/>
          </a:xfrm>
        </p:spPr>
        <p:txBody>
          <a:bodyPr vert="horz" lIns="91440" tIns="45720" rIns="91440" bIns="45720" rtlCol="0">
            <a:normAutofit/>
          </a:bodyPr>
          <a:lstStyle/>
          <a:p>
            <a:r>
              <a:rPr lang="en-US" sz="2000" dirty="0">
                <a:latin typeface="Biome" panose="020B0503030204020804" pitchFamily="34" charset="0"/>
                <a:cs typeface="Biome" panose="020B0503030204020804" pitchFamily="34" charset="0"/>
              </a:rPr>
              <a:t>Logistic</a:t>
            </a:r>
            <a:r>
              <a:rPr lang="en-US" sz="1800" dirty="0">
                <a:latin typeface="Biome" panose="020B0503030204020804" pitchFamily="34" charset="0"/>
                <a:cs typeface="Biome" panose="020B0503030204020804" pitchFamily="34" charset="0"/>
              </a:rPr>
              <a:t> </a:t>
            </a:r>
            <a:r>
              <a:rPr lang="en-US" sz="2000" dirty="0">
                <a:latin typeface="Biome" panose="020B0503030204020804" pitchFamily="34" charset="0"/>
                <a:cs typeface="Biome" panose="020B0503030204020804" pitchFamily="34" charset="0"/>
              </a:rPr>
              <a:t>regression</a:t>
            </a:r>
            <a:endParaRPr lang="en-US" sz="1800" dirty="0">
              <a:latin typeface="Biome" panose="020B0503030204020804" pitchFamily="34" charset="0"/>
              <a:cs typeface="Biome" panose="020B0503030204020804" pitchFamily="34" charset="0"/>
            </a:endParaRPr>
          </a:p>
          <a:p>
            <a:pPr lvl="1"/>
            <a:r>
              <a:rPr lang="en-US" sz="1800" dirty="0" err="1">
                <a:latin typeface="Biome" panose="020B0503030204020804" pitchFamily="34" charset="0"/>
                <a:cs typeface="Biome" panose="020B0503030204020804" pitchFamily="34" charset="0"/>
              </a:rPr>
              <a:t>GridSearchCV</a:t>
            </a:r>
            <a:r>
              <a:rPr lang="en-US" sz="1800" dirty="0">
                <a:latin typeface="Biome" panose="020B0503030204020804" pitchFamily="34" charset="0"/>
                <a:cs typeface="Biome" panose="020B0503030204020804" pitchFamily="34" charset="0"/>
              </a:rPr>
              <a:t> best score: </a:t>
            </a:r>
            <a:r>
              <a:rPr lang="en-MY" sz="1800" dirty="0">
                <a:latin typeface="Biome" panose="020B0503030204020804" pitchFamily="34" charset="0"/>
                <a:cs typeface="Biome" panose="020B0503030204020804" pitchFamily="34" charset="0"/>
              </a:rPr>
              <a:t>0.8465</a:t>
            </a:r>
          </a:p>
          <a:p>
            <a:pPr lvl="1"/>
            <a:r>
              <a:rPr lang="en-MY" sz="1800" dirty="0">
                <a:latin typeface="Biome" panose="020B0503030204020804" pitchFamily="34" charset="0"/>
                <a:cs typeface="Biome" panose="020B0503030204020804" pitchFamily="34" charset="0"/>
              </a:rPr>
              <a:t>Accuracy score on test set: 0.8334</a:t>
            </a:r>
          </a:p>
        </p:txBody>
      </p:sp>
      <p:pic>
        <p:nvPicPr>
          <p:cNvPr id="4" name="Picture 3">
            <a:extLst>
              <a:ext uri="{FF2B5EF4-FFF2-40B4-BE49-F238E27FC236}">
                <a16:creationId xmlns:a16="http://schemas.microsoft.com/office/drawing/2014/main" id="{0E588CDE-CC76-E608-EA4D-65DB80959C51}"/>
              </a:ext>
            </a:extLst>
          </p:cNvPr>
          <p:cNvPicPr>
            <a:picLocks noChangeAspect="1"/>
          </p:cNvPicPr>
          <p:nvPr/>
        </p:nvPicPr>
        <p:blipFill>
          <a:blip r:embed="rId2"/>
          <a:stretch>
            <a:fillRect/>
          </a:stretch>
        </p:blipFill>
        <p:spPr>
          <a:xfrm>
            <a:off x="4360941" y="3382987"/>
            <a:ext cx="3470117" cy="26685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5132764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Predictive Analysis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4"/>
            <a:ext cx="9880893" cy="1119926"/>
          </a:xfrm>
        </p:spPr>
        <p:txBody>
          <a:bodyPr vert="horz" lIns="91440" tIns="45720" rIns="91440" bIns="45720" rtlCol="0">
            <a:normAutofit/>
          </a:bodyPr>
          <a:lstStyle/>
          <a:p>
            <a:r>
              <a:rPr lang="en-US" sz="2000" dirty="0">
                <a:latin typeface="Biome" panose="020B0503030204020804" pitchFamily="34" charset="0"/>
                <a:cs typeface="Biome" panose="020B0503030204020804" pitchFamily="34" charset="0"/>
              </a:rPr>
              <a:t>Support vector machine (SVM)</a:t>
            </a:r>
          </a:p>
          <a:p>
            <a:pPr lvl="1"/>
            <a:r>
              <a:rPr lang="en-US" sz="1800" dirty="0" err="1">
                <a:latin typeface="Biome" panose="020B0503030204020804" pitchFamily="34" charset="0"/>
                <a:cs typeface="Biome" panose="020B0503030204020804" pitchFamily="34" charset="0"/>
              </a:rPr>
              <a:t>GridSearchCV</a:t>
            </a:r>
            <a:r>
              <a:rPr lang="en-US" sz="1800" dirty="0">
                <a:latin typeface="Biome" panose="020B0503030204020804" pitchFamily="34" charset="0"/>
                <a:cs typeface="Biome" panose="020B0503030204020804" pitchFamily="34" charset="0"/>
              </a:rPr>
              <a:t> best score: </a:t>
            </a:r>
            <a:r>
              <a:rPr lang="en-MY" sz="1800" dirty="0">
                <a:latin typeface="Biome" panose="020B0503030204020804" pitchFamily="34" charset="0"/>
                <a:cs typeface="Biome" panose="020B0503030204020804" pitchFamily="34" charset="0"/>
              </a:rPr>
              <a:t>0.8483</a:t>
            </a:r>
          </a:p>
          <a:p>
            <a:pPr lvl="1"/>
            <a:r>
              <a:rPr lang="en-MY" sz="1800" dirty="0">
                <a:latin typeface="Biome" panose="020B0503030204020804" pitchFamily="34" charset="0"/>
                <a:cs typeface="Biome" panose="020B0503030204020804" pitchFamily="34" charset="0"/>
              </a:rPr>
              <a:t>Accuracy score on test set: 0.8334</a:t>
            </a:r>
          </a:p>
        </p:txBody>
      </p:sp>
      <p:pic>
        <p:nvPicPr>
          <p:cNvPr id="4" name="Picture 3">
            <a:extLst>
              <a:ext uri="{FF2B5EF4-FFF2-40B4-BE49-F238E27FC236}">
                <a16:creationId xmlns:a16="http://schemas.microsoft.com/office/drawing/2014/main" id="{EF903317-C1A3-56EA-93D4-0DF50F2D817F}"/>
              </a:ext>
            </a:extLst>
          </p:cNvPr>
          <p:cNvPicPr>
            <a:picLocks noChangeAspect="1"/>
          </p:cNvPicPr>
          <p:nvPr/>
        </p:nvPicPr>
        <p:blipFill>
          <a:blip r:embed="rId2"/>
          <a:stretch>
            <a:fillRect/>
          </a:stretch>
        </p:blipFill>
        <p:spPr>
          <a:xfrm>
            <a:off x="4359653" y="3429000"/>
            <a:ext cx="3472694" cy="26705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642478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Predictive Analysis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4"/>
            <a:ext cx="9880893" cy="1165644"/>
          </a:xfrm>
        </p:spPr>
        <p:txBody>
          <a:bodyPr vert="horz" lIns="91440" tIns="45720" rIns="91440" bIns="45720" rtlCol="0">
            <a:normAutofit/>
          </a:bodyPr>
          <a:lstStyle/>
          <a:p>
            <a:r>
              <a:rPr lang="en-US" sz="2000" dirty="0">
                <a:latin typeface="Biome" panose="020B0503030204020804" pitchFamily="34" charset="0"/>
                <a:cs typeface="Biome" panose="020B0503030204020804" pitchFamily="34" charset="0"/>
              </a:rPr>
              <a:t>Decision tree</a:t>
            </a:r>
          </a:p>
          <a:p>
            <a:pPr lvl="1"/>
            <a:r>
              <a:rPr lang="en-US" sz="1800" dirty="0" err="1">
                <a:latin typeface="Biome" panose="020B0503030204020804" pitchFamily="34" charset="0"/>
                <a:cs typeface="Biome" panose="020B0503030204020804" pitchFamily="34" charset="0"/>
              </a:rPr>
              <a:t>GridSearchCV</a:t>
            </a:r>
            <a:r>
              <a:rPr lang="en-US" sz="1800" dirty="0">
                <a:latin typeface="Biome" panose="020B0503030204020804" pitchFamily="34" charset="0"/>
                <a:cs typeface="Biome" panose="020B0503030204020804" pitchFamily="34" charset="0"/>
              </a:rPr>
              <a:t> best score: </a:t>
            </a:r>
            <a:r>
              <a:rPr lang="en-MY" sz="1800" dirty="0">
                <a:latin typeface="Biome" panose="020B0503030204020804" pitchFamily="34" charset="0"/>
                <a:cs typeface="Biome" panose="020B0503030204020804" pitchFamily="34" charset="0"/>
              </a:rPr>
              <a:t>0.8893</a:t>
            </a:r>
          </a:p>
          <a:p>
            <a:pPr lvl="1"/>
            <a:r>
              <a:rPr lang="en-MY" sz="1800" dirty="0">
                <a:latin typeface="Biome" panose="020B0503030204020804" pitchFamily="34" charset="0"/>
                <a:cs typeface="Biome" panose="020B0503030204020804" pitchFamily="34" charset="0"/>
              </a:rPr>
              <a:t>Accuracy score on test set: 0.8334</a:t>
            </a:r>
          </a:p>
        </p:txBody>
      </p:sp>
      <p:pic>
        <p:nvPicPr>
          <p:cNvPr id="4" name="Picture 3">
            <a:extLst>
              <a:ext uri="{FF2B5EF4-FFF2-40B4-BE49-F238E27FC236}">
                <a16:creationId xmlns:a16="http://schemas.microsoft.com/office/drawing/2014/main" id="{AAC0E907-E1BB-54A7-E036-AE32864801EC}"/>
              </a:ext>
            </a:extLst>
          </p:cNvPr>
          <p:cNvPicPr>
            <a:picLocks noChangeAspect="1"/>
          </p:cNvPicPr>
          <p:nvPr/>
        </p:nvPicPr>
        <p:blipFill>
          <a:blip r:embed="rId2"/>
          <a:stretch>
            <a:fillRect/>
          </a:stretch>
        </p:blipFill>
        <p:spPr>
          <a:xfrm>
            <a:off x="4359148" y="3429000"/>
            <a:ext cx="3473704" cy="26713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492792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Predictive Analysis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4"/>
            <a:ext cx="9880893" cy="1165644"/>
          </a:xfrm>
        </p:spPr>
        <p:txBody>
          <a:bodyPr vert="horz" lIns="91440" tIns="45720" rIns="91440" bIns="45720" rtlCol="0">
            <a:normAutofit/>
          </a:bodyPr>
          <a:lstStyle/>
          <a:p>
            <a:r>
              <a:rPr lang="en-US" sz="2000" dirty="0">
                <a:latin typeface="Biome" panose="020B0503030204020804" pitchFamily="34" charset="0"/>
                <a:cs typeface="Biome" panose="020B0503030204020804" pitchFamily="34" charset="0"/>
              </a:rPr>
              <a:t>K nearest neighbors (KNN)</a:t>
            </a:r>
          </a:p>
          <a:p>
            <a:pPr lvl="1"/>
            <a:r>
              <a:rPr lang="en-US" sz="1800" dirty="0" err="1">
                <a:latin typeface="Biome" panose="020B0503030204020804" pitchFamily="34" charset="0"/>
                <a:cs typeface="Biome" panose="020B0503030204020804" pitchFamily="34" charset="0"/>
              </a:rPr>
              <a:t>GridSearchCV</a:t>
            </a:r>
            <a:r>
              <a:rPr lang="en-US" sz="1800" dirty="0">
                <a:latin typeface="Biome" panose="020B0503030204020804" pitchFamily="34" charset="0"/>
                <a:cs typeface="Biome" panose="020B0503030204020804" pitchFamily="34" charset="0"/>
              </a:rPr>
              <a:t> best score: </a:t>
            </a:r>
            <a:r>
              <a:rPr lang="en-MY" sz="1800" dirty="0">
                <a:latin typeface="Biome" panose="020B0503030204020804" pitchFamily="34" charset="0"/>
                <a:cs typeface="Biome" panose="020B0503030204020804" pitchFamily="34" charset="0"/>
              </a:rPr>
              <a:t>0.8483</a:t>
            </a:r>
          </a:p>
          <a:p>
            <a:pPr lvl="1"/>
            <a:r>
              <a:rPr lang="en-MY" sz="1800" dirty="0">
                <a:latin typeface="Biome" panose="020B0503030204020804" pitchFamily="34" charset="0"/>
                <a:cs typeface="Biome" panose="020B0503030204020804" pitchFamily="34" charset="0"/>
              </a:rPr>
              <a:t>Accuracy score on test set: 0.8334</a:t>
            </a:r>
          </a:p>
        </p:txBody>
      </p:sp>
      <p:pic>
        <p:nvPicPr>
          <p:cNvPr id="4" name="Picture 3">
            <a:extLst>
              <a:ext uri="{FF2B5EF4-FFF2-40B4-BE49-F238E27FC236}">
                <a16:creationId xmlns:a16="http://schemas.microsoft.com/office/drawing/2014/main" id="{B227A7DD-8DA2-8FEC-5C5F-A027B836A67B}"/>
              </a:ext>
            </a:extLst>
          </p:cNvPr>
          <p:cNvPicPr>
            <a:picLocks noChangeAspect="1"/>
          </p:cNvPicPr>
          <p:nvPr/>
        </p:nvPicPr>
        <p:blipFill>
          <a:blip r:embed="rId2"/>
          <a:stretch>
            <a:fillRect/>
          </a:stretch>
        </p:blipFill>
        <p:spPr>
          <a:xfrm>
            <a:off x="4331716" y="3429000"/>
            <a:ext cx="3528568" cy="271354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51484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Executive Summary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fontScale="92500" lnSpcReduction="10000"/>
          </a:bodyPr>
          <a:lstStyle/>
          <a:p>
            <a:pPr marL="195453" indent="-195453" algn="just" defTabSz="521208">
              <a:spcBef>
                <a:spcPts val="570"/>
              </a:spcBef>
            </a:pPr>
            <a:r>
              <a:rPr lang="en-US" sz="1900" dirty="0">
                <a:latin typeface="Biome" panose="020B0502040204020203" pitchFamily="34" charset="0"/>
                <a:cs typeface="Biome" panose="020B0502040204020203" pitchFamily="34" charset="0"/>
              </a:rPr>
              <a:t>In this latest project, it will be predicted whether the first stage of SpaceX Falcon 9 will land successfully using several machine learning classification algorithms.</a:t>
            </a:r>
          </a:p>
          <a:p>
            <a:pPr marL="195453" indent="-195453" algn="just" defTabSz="521208">
              <a:spcBef>
                <a:spcPts val="570"/>
              </a:spcBef>
            </a:pPr>
            <a:endParaRPr lang="en-US" sz="1900" dirty="0">
              <a:latin typeface="Biome" panose="020B0502040204020203" pitchFamily="34" charset="0"/>
              <a:cs typeface="Biome" panose="020B0502040204020203" pitchFamily="34" charset="0"/>
            </a:endParaRPr>
          </a:p>
          <a:p>
            <a:pPr marL="195453" indent="-195453" algn="just" defTabSz="521208">
              <a:spcBef>
                <a:spcPts val="570"/>
              </a:spcBef>
            </a:pPr>
            <a:r>
              <a:rPr lang="en-US" sz="1900" dirty="0">
                <a:latin typeface="Biome" panose="020B0502040204020203" pitchFamily="34" charset="0"/>
                <a:cs typeface="Biome" panose="020B0502040204020203" pitchFamily="34" charset="0"/>
              </a:rPr>
              <a:t>The main steps in this project include:</a:t>
            </a:r>
          </a:p>
          <a:p>
            <a:pPr marL="652653" lvl="1" indent="-195453" algn="just" defTabSz="521208">
              <a:spcBef>
                <a:spcPts val="570"/>
              </a:spcBef>
            </a:pPr>
            <a:r>
              <a:rPr lang="en-US" sz="1700" dirty="0">
                <a:latin typeface="Biome" panose="020B0502040204020203" pitchFamily="34" charset="0"/>
                <a:cs typeface="Biome" panose="020B0502040204020203" pitchFamily="34" charset="0"/>
              </a:rPr>
              <a:t>Data collection, discussion and formatting</a:t>
            </a:r>
          </a:p>
          <a:p>
            <a:pPr marL="652653" lvl="1" indent="-195453" algn="just" defTabSz="521208">
              <a:spcBef>
                <a:spcPts val="570"/>
              </a:spcBef>
            </a:pPr>
            <a:r>
              <a:rPr lang="en-US" sz="1700" dirty="0">
                <a:latin typeface="Biome" panose="020B0502040204020203" pitchFamily="34" charset="0"/>
                <a:cs typeface="Biome" panose="020B0502040204020203" pitchFamily="34" charset="0"/>
              </a:rPr>
              <a:t>Exploratory data analysis</a:t>
            </a:r>
          </a:p>
          <a:p>
            <a:pPr marL="652653" lvl="1" indent="-195453" algn="just" defTabSz="521208">
              <a:spcBef>
                <a:spcPts val="570"/>
              </a:spcBef>
            </a:pPr>
            <a:r>
              <a:rPr lang="en-US" sz="1700" dirty="0">
                <a:latin typeface="Biome" panose="020B0502040204020203" pitchFamily="34" charset="0"/>
                <a:cs typeface="Biome" panose="020B0502040204020203" pitchFamily="34" charset="0"/>
              </a:rPr>
              <a:t>Interactive data visualization</a:t>
            </a:r>
          </a:p>
          <a:p>
            <a:pPr marL="652653" lvl="1" indent="-195453" algn="just" defTabSz="521208">
              <a:spcBef>
                <a:spcPts val="570"/>
              </a:spcBef>
            </a:pPr>
            <a:r>
              <a:rPr lang="en-US" sz="1700" dirty="0">
                <a:latin typeface="Biome" panose="020B0502040204020203" pitchFamily="34" charset="0"/>
                <a:cs typeface="Biome" panose="020B0502040204020203" pitchFamily="34" charset="0"/>
              </a:rPr>
              <a:t>Machine learning prediction</a:t>
            </a:r>
          </a:p>
          <a:p>
            <a:pPr marL="195453" indent="-195453" algn="just" defTabSz="521208">
              <a:spcBef>
                <a:spcPts val="570"/>
              </a:spcBef>
            </a:pPr>
            <a:endParaRPr lang="en-US" sz="1900" dirty="0">
              <a:latin typeface="Biome" panose="020B0502040204020203" pitchFamily="34" charset="0"/>
              <a:cs typeface="Biome" panose="020B0502040204020203" pitchFamily="34" charset="0"/>
            </a:endParaRPr>
          </a:p>
          <a:p>
            <a:pPr marL="195453" indent="-195453" algn="just" defTabSz="521208">
              <a:spcBef>
                <a:spcPts val="570"/>
              </a:spcBef>
            </a:pPr>
            <a:r>
              <a:rPr lang="en-US" sz="1900" dirty="0">
                <a:latin typeface="Biome" panose="020B0502040204020203" pitchFamily="34" charset="0"/>
                <a:cs typeface="Biome" panose="020B0502040204020203" pitchFamily="34" charset="0"/>
              </a:rPr>
              <a:t>The graphs show that some features of rocket launches are related to the outcome of the launches, namely success or failure.</a:t>
            </a:r>
          </a:p>
          <a:p>
            <a:pPr marL="195453" indent="-195453" algn="just" defTabSz="521208">
              <a:spcBef>
                <a:spcPts val="570"/>
              </a:spcBef>
            </a:pPr>
            <a:endParaRPr lang="en-US" sz="1900" dirty="0">
              <a:latin typeface="Biome" panose="020B0502040204020203" pitchFamily="34" charset="0"/>
              <a:cs typeface="Biome" panose="020B0502040204020203" pitchFamily="34" charset="0"/>
            </a:endParaRPr>
          </a:p>
          <a:p>
            <a:pPr marL="195453" indent="-195453" algn="just" defTabSz="521208">
              <a:spcBef>
                <a:spcPts val="570"/>
              </a:spcBef>
            </a:pPr>
            <a:r>
              <a:rPr lang="en-US" sz="1900" dirty="0">
                <a:latin typeface="Biome" panose="020B0502040204020203" pitchFamily="34" charset="0"/>
                <a:cs typeface="Biome" panose="020B0502040204020203" pitchFamily="34" charset="0"/>
              </a:rPr>
              <a:t>It was also concluded that the decision tree may be the best machine learning algorithm to predict whether the first stage of Falcon 9 will land successfully.</a:t>
            </a:r>
          </a:p>
          <a:p>
            <a:pPr marL="195453" indent="-195453" defTabSz="521208">
              <a:spcBef>
                <a:spcPts val="570"/>
              </a:spcBef>
            </a:pPr>
            <a:endParaRPr lang="en-US" sz="2000" dirty="0">
              <a:latin typeface="Biome" panose="020B0502040204020203" pitchFamily="34" charset="0"/>
              <a:cs typeface="Biome" panose="020B0502040204020203" pitchFamily="34" charset="0"/>
            </a:endParaRPr>
          </a:p>
        </p:txBody>
      </p:sp>
    </p:spTree>
    <p:extLst>
      <p:ext uri="{BB962C8B-B14F-4D97-AF65-F5344CB8AC3E}">
        <p14:creationId xmlns:p14="http://schemas.microsoft.com/office/powerpoint/2010/main" val="36291369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Predictive Analysis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a:bodyPr>
          <a:lstStyle/>
          <a:p>
            <a:r>
              <a:rPr lang="en-US" sz="2400" dirty="0"/>
              <a:t>Putting the results of all 4 models' side by side, we can see that they all share the same accuracy score and confusion matrix when tested on the test set. </a:t>
            </a:r>
          </a:p>
          <a:p>
            <a:r>
              <a:rPr lang="en-US" sz="2400" dirty="0"/>
              <a:t>Therefore, their </a:t>
            </a:r>
            <a:r>
              <a:rPr lang="en-US" sz="2400" dirty="0" err="1"/>
              <a:t>GridSearchCV</a:t>
            </a:r>
            <a:r>
              <a:rPr lang="en-US" sz="2400" dirty="0"/>
              <a:t> best scores are used to rank them instead. Based on the </a:t>
            </a:r>
            <a:r>
              <a:rPr lang="en-US" sz="2400" dirty="0" err="1"/>
              <a:t>GridSearchCV</a:t>
            </a:r>
            <a:r>
              <a:rPr lang="en-US" sz="2400" dirty="0"/>
              <a:t> best scores, the models are ranked in the following order with the first being the best and the last one being the worst:</a:t>
            </a:r>
          </a:p>
          <a:p>
            <a:pPr marL="800100" lvl="1" indent="-342900">
              <a:buFont typeface="+mj-lt"/>
              <a:buAutoNum type="arabicPeriod"/>
            </a:pPr>
            <a:r>
              <a:rPr lang="en-MY" sz="2000" dirty="0"/>
              <a:t>Decision tree (</a:t>
            </a:r>
            <a:r>
              <a:rPr lang="en-MY" sz="2000" dirty="0" err="1"/>
              <a:t>GridSearchCV</a:t>
            </a:r>
            <a:r>
              <a:rPr lang="en-MY" sz="2000" dirty="0"/>
              <a:t> best score: 0.8892857) </a:t>
            </a:r>
          </a:p>
          <a:p>
            <a:pPr marL="800100" lvl="1" indent="-342900">
              <a:buFont typeface="+mj-lt"/>
              <a:buAutoNum type="arabicPeriod"/>
            </a:pPr>
            <a:r>
              <a:rPr lang="en-MY" sz="2000" dirty="0"/>
              <a:t>K nearest </a:t>
            </a:r>
            <a:r>
              <a:rPr lang="en-MY" sz="2000" dirty="0" err="1"/>
              <a:t>neighbors</a:t>
            </a:r>
            <a:r>
              <a:rPr lang="en-MY" sz="2000" dirty="0"/>
              <a:t>, KNN (</a:t>
            </a:r>
            <a:r>
              <a:rPr lang="en-MY" sz="2000" dirty="0" err="1"/>
              <a:t>GridSearchCV</a:t>
            </a:r>
            <a:r>
              <a:rPr lang="en-MY" sz="2000" dirty="0"/>
              <a:t> best score:</a:t>
            </a:r>
            <a:r>
              <a:rPr lang="en-US" sz="2000" dirty="0"/>
              <a:t> </a:t>
            </a:r>
            <a:r>
              <a:rPr lang="en-MY" sz="2000" dirty="0"/>
              <a:t>0.8482142)</a:t>
            </a:r>
          </a:p>
          <a:p>
            <a:pPr marL="800100" lvl="1" indent="-342900">
              <a:buFont typeface="+mj-lt"/>
              <a:buAutoNum type="arabicPeriod"/>
            </a:pPr>
            <a:r>
              <a:rPr lang="en-MY" sz="2000" dirty="0"/>
              <a:t>Support vector machine, SVM (</a:t>
            </a:r>
            <a:r>
              <a:rPr lang="en-MY" sz="2000" dirty="0" err="1"/>
              <a:t>GridSearchCV</a:t>
            </a:r>
            <a:r>
              <a:rPr lang="en-MY" sz="2000" dirty="0"/>
              <a:t> best score: 0.8482142)</a:t>
            </a:r>
          </a:p>
          <a:p>
            <a:pPr marL="800100" lvl="1" indent="-342900">
              <a:buFont typeface="+mj-lt"/>
              <a:buAutoNum type="arabicPeriod"/>
            </a:pPr>
            <a:r>
              <a:rPr lang="en-MY" sz="2000" dirty="0"/>
              <a:t>Logistic regression (</a:t>
            </a:r>
            <a:r>
              <a:rPr lang="en-MY" sz="2000" dirty="0" err="1"/>
              <a:t>GridSearchCV</a:t>
            </a:r>
            <a:r>
              <a:rPr lang="en-MY" sz="2000" dirty="0"/>
              <a:t> best score: 0.8464285)</a:t>
            </a:r>
          </a:p>
        </p:txBody>
      </p:sp>
    </p:spTree>
    <p:extLst>
      <p:ext uri="{BB962C8B-B14F-4D97-AF65-F5344CB8AC3E}">
        <p14:creationId xmlns:p14="http://schemas.microsoft.com/office/powerpoint/2010/main" val="28065084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Discussion</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4476065"/>
          </a:xfrm>
        </p:spPr>
        <p:txBody>
          <a:bodyPr vert="horz" lIns="91440" tIns="45720" rIns="91440" bIns="45720" rtlCol="0">
            <a:normAutofit/>
          </a:bodyPr>
          <a:lstStyle/>
          <a:p>
            <a:r>
              <a:rPr lang="en-US" sz="2400" dirty="0"/>
              <a:t>From the data visualization section, it can be seen that some properties can be related to the task result in various ways. </a:t>
            </a:r>
          </a:p>
          <a:p>
            <a:r>
              <a:rPr lang="en-US" sz="2400" dirty="0"/>
              <a:t>For example, the rate of successful landing or positive landing with heavy payloads is greater for Polar, LEO and ISS orbit types. But for the GTO, it is not well distinguishable as both positive landing rate and negative landing are here.</a:t>
            </a:r>
          </a:p>
          <a:p>
            <a:r>
              <a:rPr lang="en-US" sz="2400" dirty="0"/>
              <a:t>Therefore, each feature can have a certain impact on the final task outcome. It is difficult to come up with precise ways of how each of these characteristics affects the task outcome.</a:t>
            </a:r>
          </a:p>
          <a:p>
            <a:r>
              <a:rPr lang="en-US" sz="2400" dirty="0"/>
              <a:t> However, some machine learning algorithms can be used to learn the pattern of historical data and predict whether a task will be successful based on the given features.</a:t>
            </a:r>
            <a:endParaRPr lang="en-MY" sz="2400" dirty="0"/>
          </a:p>
        </p:txBody>
      </p:sp>
    </p:spTree>
    <p:extLst>
      <p:ext uri="{BB962C8B-B14F-4D97-AF65-F5344CB8AC3E}">
        <p14:creationId xmlns:p14="http://schemas.microsoft.com/office/powerpoint/2010/main" val="15026186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Results – Predictive Analysis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a:bodyPr>
          <a:lstStyle/>
          <a:p>
            <a:r>
              <a:rPr lang="en-US" sz="2200" dirty="0"/>
              <a:t>In this project, an attempt was made to predict whether the first stage of a given Falcon 9 launch would land in order to determine the cost of a launch.</a:t>
            </a:r>
          </a:p>
          <a:p>
            <a:r>
              <a:rPr lang="en-US" sz="2200" dirty="0"/>
              <a:t>Each aspect of a Falcon 9 launch, such as payload mass or orbit type, can affect mission outcome in a particular way.</a:t>
            </a:r>
          </a:p>
          <a:p>
            <a:r>
              <a:rPr lang="en-US" sz="2200" dirty="0"/>
              <a:t>Various machine learning algorithms are used to learn patterns from past Falcon 9 launch data to produce predictive models that can be used to predict the outcome of a Falcon 9 launch.</a:t>
            </a:r>
          </a:p>
          <a:p>
            <a:r>
              <a:rPr lang="en-US" sz="2200" dirty="0"/>
              <a:t>The prediction model produced by the decision tree algorithm showed the best performance among the 4 machine learning algorithms used.</a:t>
            </a:r>
          </a:p>
        </p:txBody>
      </p:sp>
    </p:spTree>
    <p:extLst>
      <p:ext uri="{BB962C8B-B14F-4D97-AF65-F5344CB8AC3E}">
        <p14:creationId xmlns:p14="http://schemas.microsoft.com/office/powerpoint/2010/main" val="14533160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Introduction</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a:bodyPr>
          <a:lstStyle/>
          <a:p>
            <a:pPr algn="just" defTabSz="521208">
              <a:spcBef>
                <a:spcPts val="570"/>
              </a:spcBef>
            </a:pPr>
            <a:r>
              <a:rPr lang="en-US" sz="1800" dirty="0">
                <a:latin typeface="Biome" panose="020B0502040204020203" pitchFamily="34" charset="0"/>
                <a:cs typeface="Biome" panose="020B0502040204020203" pitchFamily="34" charset="0"/>
              </a:rPr>
              <a:t>This model will predict whether the first stage of Falcon 9 will land successfully. SpaceX advertises Falcon 9 rocket launches costing $62 million on its website; other providers cost more than $165 million each, most of the savings being SpaceX's ability to reuse the first stage. Therefore, if it can be determined whether the first stage will land or not, the cost of the launch can also be determined. This information can be used if an alternative company wants to bid against SpaceX for a rocket launch.</a:t>
            </a:r>
          </a:p>
          <a:p>
            <a:pPr marL="195453" indent="-195453" algn="just" defTabSz="521208">
              <a:spcBef>
                <a:spcPts val="570"/>
              </a:spcBef>
            </a:pPr>
            <a:endParaRPr lang="en-US" sz="1800" dirty="0">
              <a:latin typeface="Biome" panose="020B0502040204020203" pitchFamily="34" charset="0"/>
              <a:cs typeface="Biome" panose="020B0502040204020203" pitchFamily="34" charset="0"/>
            </a:endParaRPr>
          </a:p>
          <a:p>
            <a:pPr marL="195453" indent="-195453" algn="just" defTabSz="521208">
              <a:spcBef>
                <a:spcPts val="570"/>
              </a:spcBef>
            </a:pPr>
            <a:r>
              <a:rPr lang="en-US" sz="1800" dirty="0">
                <a:latin typeface="Biome" panose="020B0502040204020203" pitchFamily="34" charset="0"/>
                <a:cs typeface="Biome" panose="020B0502040204020203" pitchFamily="34" charset="0"/>
              </a:rPr>
              <a:t>Most failed landings are planned, and sometimes SpaceX makes a controlled landing in the ocean.</a:t>
            </a:r>
          </a:p>
          <a:p>
            <a:pPr marL="195453" indent="-195453" algn="just" defTabSz="521208">
              <a:spcBef>
                <a:spcPts val="570"/>
              </a:spcBef>
            </a:pPr>
            <a:endParaRPr lang="en-US" sz="1800" dirty="0">
              <a:latin typeface="Biome" panose="020B0502040204020203" pitchFamily="34" charset="0"/>
              <a:cs typeface="Biome" panose="020B0502040204020203" pitchFamily="34" charset="0"/>
            </a:endParaRPr>
          </a:p>
          <a:p>
            <a:pPr marL="195453" indent="-195453" algn="just" defTabSz="521208">
              <a:spcBef>
                <a:spcPts val="570"/>
              </a:spcBef>
            </a:pPr>
            <a:r>
              <a:rPr lang="en-US" sz="1800" dirty="0">
                <a:latin typeface="Biome" panose="020B0502040204020203" pitchFamily="34" charset="0"/>
                <a:cs typeface="Biome" panose="020B0502040204020203" pitchFamily="34" charset="0"/>
              </a:rPr>
              <a:t>The main question that is being tried to be answered is the payload mass, trajectory type, launch location, etc. associated with a Falcon 9 rocket launch. For a given set of features including, will the first stage of the rocket land successfully?</a:t>
            </a:r>
            <a:endParaRPr lang="en-MY" sz="1800" dirty="0">
              <a:latin typeface="Biome" panose="020B0502040204020203" pitchFamily="34" charset="0"/>
              <a:cs typeface="Biome" panose="020B0502040204020203" pitchFamily="34" charset="0"/>
            </a:endParaRPr>
          </a:p>
        </p:txBody>
      </p:sp>
    </p:spTree>
    <p:extLst>
      <p:ext uri="{BB962C8B-B14F-4D97-AF65-F5344CB8AC3E}">
        <p14:creationId xmlns:p14="http://schemas.microsoft.com/office/powerpoint/2010/main" val="3637924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Methodology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4448634"/>
          </a:xfrm>
        </p:spPr>
        <p:txBody>
          <a:bodyPr vert="horz" lIns="91440" tIns="45720" rIns="91440" bIns="45720" rtlCol="0">
            <a:noAutofit/>
          </a:bodyPr>
          <a:lstStyle/>
          <a:p>
            <a:pPr marL="195453" indent="-195453" defTabSz="521208">
              <a:spcBef>
                <a:spcPts val="570"/>
              </a:spcBef>
            </a:pPr>
            <a:r>
              <a:rPr lang="en-US" sz="1800" dirty="0">
                <a:latin typeface="Biome" panose="020B0502040204020203" pitchFamily="34" charset="0"/>
                <a:cs typeface="Biome" panose="020B0502040204020203" pitchFamily="34" charset="0"/>
              </a:rPr>
              <a:t>The overall methodology includes:</a:t>
            </a:r>
          </a:p>
          <a:p>
            <a:pPr lvl="1"/>
            <a:r>
              <a:rPr lang="en-US" sz="1600" dirty="0"/>
              <a:t>Data collection, wrangling, and formatting, using:</a:t>
            </a:r>
          </a:p>
          <a:p>
            <a:pPr lvl="2"/>
            <a:r>
              <a:rPr lang="en-US" sz="1400" dirty="0"/>
              <a:t>SpaceX API</a:t>
            </a:r>
          </a:p>
          <a:p>
            <a:pPr lvl="2"/>
            <a:r>
              <a:rPr lang="en-US" sz="1400" dirty="0"/>
              <a:t>Web scraping</a:t>
            </a:r>
          </a:p>
          <a:p>
            <a:pPr lvl="1"/>
            <a:r>
              <a:rPr lang="en-US" sz="1600" dirty="0"/>
              <a:t>Exploratory data analysis (EDA), using:</a:t>
            </a:r>
          </a:p>
          <a:p>
            <a:pPr lvl="2"/>
            <a:r>
              <a:rPr lang="en-US" sz="1400" dirty="0"/>
              <a:t>Pandas and NumPy </a:t>
            </a:r>
          </a:p>
          <a:p>
            <a:pPr lvl="2"/>
            <a:r>
              <a:rPr lang="en-US" sz="1400" dirty="0"/>
              <a:t>SQL</a:t>
            </a:r>
          </a:p>
          <a:p>
            <a:pPr lvl="1"/>
            <a:r>
              <a:rPr lang="en-US" sz="1600" dirty="0"/>
              <a:t>Data visualization, using:</a:t>
            </a:r>
          </a:p>
          <a:p>
            <a:pPr lvl="2"/>
            <a:r>
              <a:rPr lang="en-US" sz="1400" dirty="0"/>
              <a:t>Matplotlib and Seaborn</a:t>
            </a:r>
          </a:p>
          <a:p>
            <a:pPr lvl="2"/>
            <a:r>
              <a:rPr lang="en-US" sz="1400" dirty="0"/>
              <a:t>Folium</a:t>
            </a:r>
          </a:p>
          <a:p>
            <a:pPr lvl="2"/>
            <a:r>
              <a:rPr lang="en-US" sz="1400" dirty="0"/>
              <a:t>Dash</a:t>
            </a:r>
          </a:p>
          <a:p>
            <a:pPr lvl="1"/>
            <a:r>
              <a:rPr lang="en-US" sz="1600" dirty="0"/>
              <a:t>Machine learning prediction, using</a:t>
            </a:r>
          </a:p>
          <a:p>
            <a:pPr lvl="2"/>
            <a:r>
              <a:rPr lang="en-US" sz="1400" dirty="0"/>
              <a:t>Logistic Regression</a:t>
            </a:r>
          </a:p>
          <a:p>
            <a:pPr lvl="2"/>
            <a:r>
              <a:rPr lang="en-US" sz="1400" dirty="0"/>
              <a:t>Support Vector Machine (SVM)</a:t>
            </a:r>
          </a:p>
          <a:p>
            <a:pPr lvl="2"/>
            <a:r>
              <a:rPr lang="en-US" sz="1400" dirty="0"/>
              <a:t>Decision Tree</a:t>
            </a:r>
          </a:p>
          <a:p>
            <a:pPr lvl="2"/>
            <a:r>
              <a:rPr lang="en-US" sz="1400" dirty="0"/>
              <a:t>K-nearest Neighbors (KNN)</a:t>
            </a:r>
          </a:p>
        </p:txBody>
      </p:sp>
    </p:spTree>
    <p:extLst>
      <p:ext uri="{BB962C8B-B14F-4D97-AF65-F5344CB8AC3E}">
        <p14:creationId xmlns:p14="http://schemas.microsoft.com/office/powerpoint/2010/main" val="2494906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Methodology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a:bodyPr>
          <a:lstStyle/>
          <a:p>
            <a:pPr marL="195453" indent="-195453" algn="just" defTabSz="521208">
              <a:spcBef>
                <a:spcPts val="570"/>
              </a:spcBef>
            </a:pPr>
            <a:r>
              <a:rPr lang="en-US" sz="2000" dirty="0">
                <a:latin typeface="Biome" panose="020B0502040204020203" pitchFamily="34" charset="0"/>
                <a:cs typeface="Biome" panose="020B0502040204020203" pitchFamily="34" charset="0"/>
              </a:rPr>
              <a:t>SpaceX API</a:t>
            </a:r>
          </a:p>
          <a:p>
            <a:pPr lvl="1" algn="just"/>
            <a:r>
              <a:rPr lang="en-US" sz="1800" dirty="0"/>
              <a:t>The API used is </a:t>
            </a:r>
            <a:r>
              <a:rPr lang="en-MY" sz="1800" dirty="0">
                <a:hlinkClick r:id="rId2"/>
              </a:rPr>
              <a:t>https://api.spacexdata.com/v4/rockets/</a:t>
            </a:r>
            <a:r>
              <a:rPr lang="en-MY" sz="1800" dirty="0"/>
              <a:t>.</a:t>
            </a:r>
          </a:p>
          <a:p>
            <a:pPr lvl="1" algn="just"/>
            <a:r>
              <a:rPr lang="en-MY" sz="1800" dirty="0"/>
              <a:t>The API provides data about many types of rocket launches done by SpaceX, the data is therefore filtered to include only Falcon 9 launches.</a:t>
            </a:r>
          </a:p>
          <a:p>
            <a:pPr lvl="1" algn="just"/>
            <a:r>
              <a:rPr lang="en-MY" sz="1800" dirty="0"/>
              <a:t>Every missing value in the data is replaced the mean </a:t>
            </a:r>
            <a:r>
              <a:rPr lang="en-US" sz="1800" dirty="0"/>
              <a:t>the column that the missing value belongs to. </a:t>
            </a:r>
          </a:p>
          <a:p>
            <a:pPr lvl="1" algn="just"/>
            <a:r>
              <a:rPr lang="en-US" sz="1800" dirty="0"/>
              <a:t>We end up with 90 rows or instances and 17 columns or features.</a:t>
            </a:r>
          </a:p>
        </p:txBody>
      </p:sp>
    </p:spTree>
    <p:extLst>
      <p:ext uri="{BB962C8B-B14F-4D97-AF65-F5344CB8AC3E}">
        <p14:creationId xmlns:p14="http://schemas.microsoft.com/office/powerpoint/2010/main" val="446224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Methodology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a:bodyPr>
          <a:lstStyle/>
          <a:p>
            <a:pPr marL="195453" indent="-195453" defTabSz="521208">
              <a:spcBef>
                <a:spcPts val="570"/>
              </a:spcBef>
            </a:pPr>
            <a:r>
              <a:rPr lang="en-US" sz="1800" dirty="0">
                <a:latin typeface="Biome" panose="020B0502040204020203" pitchFamily="34" charset="0"/>
                <a:cs typeface="Biome" panose="020B0502040204020203" pitchFamily="34" charset="0"/>
              </a:rPr>
              <a:t>Web scraping</a:t>
            </a:r>
          </a:p>
          <a:p>
            <a:pPr lvl="1"/>
            <a:r>
              <a:rPr lang="en-US" sz="1800" dirty="0"/>
              <a:t>The data is scraped from  </a:t>
            </a:r>
            <a:r>
              <a:rPr lang="en-MY" sz="1800" dirty="0">
                <a:hlinkClick r:id="rId2"/>
              </a:rPr>
              <a:t>https://en.wikipedia.org/w/index.php?title=List_of_Falcon_9_and_Falcon_Heavy_launches&amp;oldid=1027686922</a:t>
            </a:r>
            <a:endParaRPr lang="en-MY" sz="1800" dirty="0"/>
          </a:p>
          <a:p>
            <a:pPr lvl="1"/>
            <a:r>
              <a:rPr lang="en-MY" sz="1800" dirty="0"/>
              <a:t>The website contains only the data about Falcon 9 launches.</a:t>
            </a:r>
          </a:p>
          <a:p>
            <a:pPr lvl="1"/>
            <a:r>
              <a:rPr lang="en-US" sz="1800" dirty="0"/>
              <a:t>We end up with 121 rows or instances and 11 columns or features.</a:t>
            </a:r>
          </a:p>
        </p:txBody>
      </p:sp>
    </p:spTree>
    <p:extLst>
      <p:ext uri="{BB962C8B-B14F-4D97-AF65-F5344CB8AC3E}">
        <p14:creationId xmlns:p14="http://schemas.microsoft.com/office/powerpoint/2010/main" val="2445111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Methodology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a:bodyPr>
          <a:lstStyle/>
          <a:p>
            <a:pPr marL="195453" indent="-195453" algn="just" defTabSz="521208">
              <a:spcBef>
                <a:spcPts val="570"/>
              </a:spcBef>
            </a:pPr>
            <a:r>
              <a:rPr lang="en-US" sz="1800" dirty="0">
                <a:latin typeface="Biome" panose="020B0502040204020203" pitchFamily="34" charset="0"/>
                <a:cs typeface="Biome" panose="020B0502040204020203" pitchFamily="34" charset="0"/>
              </a:rPr>
              <a:t>The data is later processed so that there are no missing entries and categorical features are encoded using one-hot encoding.</a:t>
            </a:r>
          </a:p>
          <a:p>
            <a:pPr marL="195453" indent="-195453" algn="just" defTabSz="521208">
              <a:spcBef>
                <a:spcPts val="570"/>
              </a:spcBef>
            </a:pPr>
            <a:endParaRPr lang="en-US" sz="1800" dirty="0">
              <a:latin typeface="Biome" panose="020B0502040204020203" pitchFamily="34" charset="0"/>
              <a:cs typeface="Biome" panose="020B0502040204020203" pitchFamily="34" charset="0"/>
            </a:endParaRPr>
          </a:p>
          <a:p>
            <a:pPr marL="195453" indent="-195453" algn="just" defTabSz="521208">
              <a:spcBef>
                <a:spcPts val="570"/>
              </a:spcBef>
            </a:pPr>
            <a:r>
              <a:rPr lang="en-US" sz="1800" dirty="0">
                <a:latin typeface="Biome" panose="020B0502040204020203" pitchFamily="34" charset="0"/>
                <a:cs typeface="Biome" panose="020B0502040204020203" pitchFamily="34" charset="0"/>
              </a:rPr>
              <a:t>An extra column called ‘Class’ is also added to the data frame. The column ‘Class’ contains 0 if a given launch is failed and 1 if it is successful.</a:t>
            </a:r>
          </a:p>
          <a:p>
            <a:pPr marL="195453" indent="-195453" algn="just" defTabSz="521208">
              <a:spcBef>
                <a:spcPts val="570"/>
              </a:spcBef>
            </a:pPr>
            <a:endParaRPr lang="en-US" sz="1800" dirty="0">
              <a:latin typeface="Biome" panose="020B0502040204020203" pitchFamily="34" charset="0"/>
              <a:cs typeface="Biome" panose="020B0502040204020203" pitchFamily="34" charset="0"/>
            </a:endParaRPr>
          </a:p>
          <a:p>
            <a:pPr marL="195453" indent="-195453" algn="just" defTabSz="521208">
              <a:spcBef>
                <a:spcPts val="570"/>
              </a:spcBef>
            </a:pPr>
            <a:r>
              <a:rPr lang="en-US" sz="1800" dirty="0">
                <a:latin typeface="Biome" panose="020B0502040204020203" pitchFamily="34" charset="0"/>
                <a:cs typeface="Biome" panose="020B0502040204020203" pitchFamily="34" charset="0"/>
              </a:rPr>
              <a:t>In the end, we end up with 90 rows or instances and 83 columns or features.</a:t>
            </a:r>
          </a:p>
        </p:txBody>
      </p:sp>
    </p:spTree>
    <p:extLst>
      <p:ext uri="{BB962C8B-B14F-4D97-AF65-F5344CB8AC3E}">
        <p14:creationId xmlns:p14="http://schemas.microsoft.com/office/powerpoint/2010/main" val="1388736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5072C-D56F-3FD0-B21C-C0E48ACB5520}"/>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latin typeface="Biome" panose="020B0503030204020804" pitchFamily="34" charset="0"/>
                <a:cs typeface="Biome" panose="020B0503030204020804" pitchFamily="34" charset="0"/>
              </a:rPr>
              <a:t>Methodology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142BE84-6A00-EB7B-15F6-CA95A5BA566E}"/>
              </a:ext>
            </a:extLst>
          </p:cNvPr>
          <p:cNvSpPr>
            <a:spLocks noGrp="1"/>
          </p:cNvSpPr>
          <p:nvPr>
            <p:ph idx="1"/>
          </p:nvPr>
        </p:nvSpPr>
        <p:spPr>
          <a:xfrm>
            <a:off x="1155548" y="2217343"/>
            <a:ext cx="9880893" cy="3959619"/>
          </a:xfrm>
        </p:spPr>
        <p:txBody>
          <a:bodyPr vert="horz" lIns="91440" tIns="45720" rIns="91440" bIns="45720" rtlCol="0">
            <a:normAutofit/>
          </a:bodyPr>
          <a:lstStyle/>
          <a:p>
            <a:pPr marL="195453" indent="-195453" defTabSz="521208">
              <a:spcBef>
                <a:spcPts val="570"/>
              </a:spcBef>
            </a:pPr>
            <a:r>
              <a:rPr lang="en-US" sz="2000" dirty="0">
                <a:latin typeface="Biome" panose="020B0502040204020203" pitchFamily="34" charset="0"/>
                <a:cs typeface="Biome" panose="020B0502040204020203" pitchFamily="34" charset="0"/>
              </a:rPr>
              <a:t>Pandas and NumPy</a:t>
            </a:r>
          </a:p>
          <a:p>
            <a:pPr lvl="1"/>
            <a:r>
              <a:rPr lang="en-US" sz="1800" dirty="0"/>
              <a:t>Functions from the Pandas and NumPy libraries are used to derive basic information about the data collected, which includes:</a:t>
            </a:r>
          </a:p>
          <a:p>
            <a:pPr lvl="2"/>
            <a:r>
              <a:rPr lang="en-US" sz="1600" dirty="0"/>
              <a:t>The number of launches on each launch site</a:t>
            </a:r>
          </a:p>
          <a:p>
            <a:pPr lvl="2"/>
            <a:r>
              <a:rPr lang="en-US" sz="1600" dirty="0"/>
              <a:t>The number of occurrence of each orbit</a:t>
            </a:r>
          </a:p>
          <a:p>
            <a:pPr lvl="2"/>
            <a:r>
              <a:rPr lang="en-US" sz="1600" dirty="0"/>
              <a:t>The number and occurrence of each mission outcome</a:t>
            </a:r>
          </a:p>
          <a:p>
            <a:pPr marL="195453" indent="-195453" defTabSz="521208">
              <a:spcBef>
                <a:spcPts val="570"/>
              </a:spcBef>
            </a:pPr>
            <a:r>
              <a:rPr lang="en-US" sz="2000" dirty="0">
                <a:latin typeface="Biome" panose="020B0502040204020203" pitchFamily="34" charset="0"/>
                <a:cs typeface="Biome" panose="020B0502040204020203" pitchFamily="34" charset="0"/>
              </a:rPr>
              <a:t>SQL</a:t>
            </a:r>
          </a:p>
          <a:p>
            <a:pPr lvl="1"/>
            <a:r>
              <a:rPr lang="en-US" sz="1800" dirty="0"/>
              <a:t>The data is queried using SQL to answer several questions about the data such as:</a:t>
            </a:r>
          </a:p>
          <a:p>
            <a:pPr lvl="2"/>
            <a:r>
              <a:rPr lang="en-US" sz="1600" dirty="0"/>
              <a:t>The names of the unique launch sites in the space mission</a:t>
            </a:r>
          </a:p>
          <a:p>
            <a:pPr lvl="2"/>
            <a:r>
              <a:rPr lang="en-US" sz="1600" dirty="0"/>
              <a:t>The total payload mass carried by boosters launched by NASA (CRS)</a:t>
            </a:r>
          </a:p>
          <a:p>
            <a:pPr lvl="2"/>
            <a:r>
              <a:rPr lang="en-US" sz="1600" dirty="0"/>
              <a:t>The average payload mass carried by booster version F9 v1.1</a:t>
            </a:r>
          </a:p>
        </p:txBody>
      </p:sp>
    </p:spTree>
    <p:extLst>
      <p:ext uri="{BB962C8B-B14F-4D97-AF65-F5344CB8AC3E}">
        <p14:creationId xmlns:p14="http://schemas.microsoft.com/office/powerpoint/2010/main" val="383176641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 2013 - 2022</Template>
  <TotalTime>173</TotalTime>
  <Words>1837</Words>
  <Application>Microsoft Office PowerPoint</Application>
  <PresentationFormat>Widescreen</PresentationFormat>
  <Paragraphs>197</Paragraphs>
  <Slides>32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Biome</vt:lpstr>
      <vt:lpstr>Calibri</vt:lpstr>
      <vt:lpstr>Calibri Light</vt:lpstr>
      <vt:lpstr>Office Theme</vt:lpstr>
      <vt:lpstr>PowerPoint Presentation</vt:lpstr>
      <vt:lpstr>PowerPoint Presentation</vt:lpstr>
      <vt:lpstr>Executive Summary</vt:lpstr>
      <vt:lpstr>Introduction</vt:lpstr>
      <vt:lpstr>Methodology</vt:lpstr>
      <vt:lpstr>Methodology</vt:lpstr>
      <vt:lpstr>Methodology</vt:lpstr>
      <vt:lpstr>Methodology</vt:lpstr>
      <vt:lpstr>Methodology</vt:lpstr>
      <vt:lpstr>Methodology</vt:lpstr>
      <vt:lpstr>Methodology</vt:lpstr>
      <vt:lpstr>Methodology</vt:lpstr>
      <vt:lpstr>Results</vt:lpstr>
      <vt:lpstr>Results - SQL</vt:lpstr>
      <vt:lpstr>Results - SQL</vt:lpstr>
      <vt:lpstr>Results - SQL</vt:lpstr>
      <vt:lpstr>Results - SQL</vt:lpstr>
      <vt:lpstr>Results – Matplotlib and Seaborn</vt:lpstr>
      <vt:lpstr>Results – Matplotlib and Seaborn</vt:lpstr>
      <vt:lpstr>Results – Matplotlib and Seaborn</vt:lpstr>
      <vt:lpstr>Results – Folium</vt:lpstr>
      <vt:lpstr>Results – Folium</vt:lpstr>
      <vt:lpstr>Results – Folium</vt:lpstr>
      <vt:lpstr>Results – Dash</vt:lpstr>
      <vt:lpstr>Results – Dash</vt:lpstr>
      <vt:lpstr>Results – Predictive Analysis</vt:lpstr>
      <vt:lpstr>Results – Predictive Analysis</vt:lpstr>
      <vt:lpstr>Results – Predictive Analysis</vt:lpstr>
      <vt:lpstr>Results – Predictive Analysis</vt:lpstr>
      <vt:lpstr>Results – Predictive Analysis</vt:lpstr>
      <vt:lpstr>Discussion</vt:lpstr>
      <vt:lpstr>Results – Predictive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Baran Ağırbaş</dc:creator>
  <cp:lastModifiedBy>Baran Ağırbaş</cp:lastModifiedBy>
  <cp:revision>3</cp:revision>
  <dcterms:created xsi:type="dcterms:W3CDTF">2023-05-07T13:38:34Z</dcterms:created>
  <dcterms:modified xsi:type="dcterms:W3CDTF">2023-05-07T17:08:07Z</dcterms:modified>
</cp:coreProperties>
</file>

<file path=docProps/thumbnail.jpeg>
</file>